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0"/>
  </p:notesMasterIdLst>
  <p:sldIdLst>
    <p:sldId id="311" r:id="rId4"/>
    <p:sldId id="260" r:id="rId5"/>
    <p:sldId id="313" r:id="rId6"/>
    <p:sldId id="288" r:id="rId7"/>
    <p:sldId id="312" r:id="rId8"/>
    <p:sldId id="314" r:id="rId9"/>
    <p:sldId id="315" r:id="rId10"/>
    <p:sldId id="300" r:id="rId11"/>
    <p:sldId id="289" r:id="rId12"/>
    <p:sldId id="319" r:id="rId13"/>
    <p:sldId id="266" r:id="rId14"/>
    <p:sldId id="316" r:id="rId15"/>
    <p:sldId id="317" r:id="rId16"/>
    <p:sldId id="318" r:id="rId17"/>
    <p:sldId id="263" r:id="rId18"/>
    <p:sldId id="305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9" autoAdjust="0"/>
    <p:restoredTop sz="70498" autoAdjust="0"/>
  </p:normalViewPr>
  <p:slideViewPr>
    <p:cSldViewPr>
      <p:cViewPr>
        <p:scale>
          <a:sx n="70" d="100"/>
          <a:sy n="70" d="100"/>
        </p:scale>
        <p:origin x="-2112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FDD93-7B6F-443D-9358-6EA8D6F4DBCA}" type="datetimeFigureOut">
              <a:rPr lang="en-US" smtClean="0"/>
              <a:pPr/>
              <a:t>7/21/12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EED41-7398-483D-ADEF-BFF9BE0086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1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Introduction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Matthew 18:23-35.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parable of the unforgiving servant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Bible reveals much about forgiveness and forgiving one another.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morning I want us to discuss three of these Biblical truths about forgiveness.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[First,] </a:t>
            </a:r>
            <a:r>
              <a:rPr lang="en-US" sz="1200" b="1" u="sng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CLICK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EED41-7398-483D-ADEF-BFF9BE00865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7200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III.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Must Forgive Because Christ Forgave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marL="228600" indent="-228600">
              <a:buAutoNum type="alphaU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the example of Christ.</a:t>
            </a:r>
          </a:p>
          <a:p>
            <a:pPr marL="228600" indent="-228600">
              <a:buAutoNum type="alphaUcPeriod"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The Jews relentlessly and unreasonably demanded His death, though he was innocent.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The Jews demanded that a murderer be released and for Christ to take his place. </a:t>
            </a:r>
            <a:r>
              <a:rPr lang="en-US" sz="1200" b="1" u="sng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CLICK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EED41-7398-483D-ADEF-BFF9BE00865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611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They beat Him so brutally that it almost killed Him.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They pushed a crown of thorns down on His head, striped Him, put ridiculous clothes on Him, mocked Him, hit Him and spat in His face.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They made Him carry His own instrument of death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u="sng" kern="1200" baseline="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CLICK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EED41-7398-483D-ADEF-BFF9BE00865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207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 was given sour vinegar to drink, nailed to a cross, and ridicule as He was dying.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u="sng" kern="1200" baseline="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CLICK</a:t>
            </a:r>
            <a:endParaRPr lang="en-US" sz="1200" b="1" u="sng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EED41-7398-483D-ADEF-BFF9BE00865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081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B. Yes, that's what they did to Jesus. And how did He respond?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Did He curse them in the name of the Lord?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Did He send twelve legions of angels as He could have? (Matthew 26:53) 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No, instead, he said, "Father, forgive them, for they do not know what they do." (Luke 23:34)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C. If we will not forgive others, God will not forgive us.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Matthew 6:14-15; 18:35; Mark 11:25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Forgiveness is necessary to have eternal salvation through Christ our Lord and Savior.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u="sng" kern="1200" baseline="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CLICK</a:t>
            </a:r>
            <a:endParaRPr lang="en-US" sz="1200" b="1" u="sng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EED41-7398-483D-ADEF-BFF9BE00865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503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Conclusion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Colossians 3:12-13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Forgiveness takes "tender mercies, kindness, humbleness of mind, meekness, longsuffering."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Holding a grudge or getting even takes cruelty, hard heartedness, pride, selfishness, and harshness.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Now, which set of characteristics describes Jesus?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 me ask you brethren, which set of characteristics describes you?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Invitation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have sinned (Romans 3:23)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sins have separated us from God (Isaiah 59:1-2)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punishment for sin is death (Romans 6:23)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order for sins to be removed, blood had to be shed (Hebrews 9:22)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order for your sins to be removed, you must be baptized into His death (Romans 6:3-5)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EED41-7398-483D-ADEF-BFF9BE00865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65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Invitation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have sinned (Romans 3:23)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sins have separated us from God (Isaiah 59:1-2)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punishment for sin is death (Romans 6:23)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order for sins to be removed, blood had to be shed (Hebrews 9:22)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order for your sins to be removed, you must be baptized into His death (Romans 6:3-5)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EED41-7398-483D-ADEF-BFF9BE00865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57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EED41-7398-483D-ADEF-BFF9BE00865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38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A. "Vengeance" is "punishment...to avenge an injured person...to inflict punishment on." (Thayer)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You may have heard of the saying, "I don't get mad; I get even."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This is not the example Christ set for us. 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When he was reviled, he did not revile in return; when he suffered, he did not threaten, but continued entrusting himself to him who judges justly. (1 Peter 2:23)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Jesus did not seek to trade insult for insult, injury for injury. Instead He left vengeance to God.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 ladies and gentlemen, should be a perfect example for us.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B. You may have heard of the saying, “Turn the other cheek”.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This saying originates with Jesus Himself. Matthew 5:38-39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Jesus did not return evil for evil. Instead He taught good for evil.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We can only eliminate our enemies by returning good for evil.</a:t>
            </a:r>
            <a:endParaRPr lang="en-US" dirty="0" smtClean="0"/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(Romans 12:17-21)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While writing to the Christians at Rome, Paul instructed them on how to behave like a Christian.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i="1" u="sng" kern="1200" baseline="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CLICK</a:t>
            </a:r>
            <a:endParaRPr lang="en-US" sz="1200" i="1" u="sng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EED41-7398-483D-ADEF-BFF9BE00865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C. Consider the example of Joseph.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Timeline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a. Genesis 37:8, 11 – Brothers hated and envied Joseph</a:t>
            </a:r>
          </a:p>
          <a:p>
            <a:pPr marL="1143000" lvl="2" indent="-228600"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we know that hate leads to murder (1 John 3:15)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EED41-7398-483D-ADEF-BFF9BE00865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02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He turned the other cheek!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a. When his brothers came down to buy food in Egypt he could’ve kill them all. He could have made them his own slaves.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b. He returned good for evil (Romans 12:17-21).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c. In Genesis 50:21 - He provided for them, he comforted them, and he spoke kindly to them.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d. We must not seek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personal vengeance on others,,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We must forgive like Joseph.</a:t>
            </a: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We must leave it up to God’s justice like Paul declared in Romans 12:19.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[My second point I would like to make this morning is…]</a:t>
            </a:r>
            <a:r>
              <a:rPr lang="en-US" dirty="0" smtClean="0">
                <a:effectLst/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  <a:effectLst/>
              </a:rPr>
              <a:t>CLICK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EED41-7398-483D-ADEF-BFF9BE00865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02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II.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Must Forgive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A. And there must not be any strings attached. Or crossed fingers behind our backs.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Matthew 6:9-13, 14-15. Sermon on the mount. He taught the model prayer to the multitude there.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We must forgive so we also will be forgiven.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EED41-7398-483D-ADEF-BFF9BE00865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15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B.  We must have Biblical forgiveness. What is Biblical forgiveness? Is it 490 times? Isn’t that what Jesus taught?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Matthew 18:15-20, Jesus teaches us how to deal with a sinning brother.</a:t>
            </a: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a. Matthew 18:21-22; Luke 17:3-4</a:t>
            </a: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b. Without a doubt Peter thought he was being generous in forgiving a brother 7 times.</a:t>
            </a: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c. There is no limit to the number of times we should forgive one who sins against us and repents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US" sz="1200" b="1" u="sng" kern="1200" baseline="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CLICK</a:t>
            </a:r>
            <a:endParaRPr lang="en-US" sz="1200" b="1" u="sng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EED41-7398-483D-ADEF-BFF9BE00865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63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Biblical "forgiveness" is "primarily, to send forth, send away...to remit...It means the debt of sin is "completely canceled." (Vines)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 </a:t>
            </a:r>
            <a:r>
              <a:rPr lang="en-US" sz="1200" b="1" i="0" u="sng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CLICK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When God forgives; it's as if the wrong had never been done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a. 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Psalm 103:11-12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Praising God for His Mercies.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b. Micah 7:18-19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c. From east to west or in the depths of the sea God forgives us when we repent.</a:t>
            </a:r>
          </a:p>
          <a:p>
            <a:pPr marL="1143000" lvl="2" indent="-228600"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is true Biblical forgiveness!</a:t>
            </a: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143000" lvl="2" indent="-228600">
              <a:buAutoNum type="arabicPeriod"/>
            </a:pPr>
            <a:endParaRPr lang="en-US" sz="1200" b="1" u="sng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C. Consider the example of Stephen.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Acts 6, Stephen is falsely accused of blaspheming against Moses and God.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Acts 7, Stephen addresses the High Priest. He explains how they have not kept the law and that they are the ones who betrayed and murder Jesus Christ.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Acts 7:51-60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What an example for us. Brethren we must forgive.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[Finally,] </a:t>
            </a:r>
            <a:r>
              <a:rPr lang="en-US" sz="1200" b="1" u="sng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CLICK</a:t>
            </a:r>
          </a:p>
          <a:p>
            <a:pPr marL="0" lvl="0" indent="0">
              <a:buNone/>
            </a:pPr>
            <a:endParaRPr lang="en-US" sz="1200" b="1" u="sng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EED41-7398-483D-ADEF-BFF9BE00865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08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EED41-7398-483D-ADEF-BFF9BE00865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15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D337A-EC11-4243-A63F-7FB4298A3C1A}" type="datetime1">
              <a:rPr lang="en-US" smtClean="0"/>
              <a:pPr>
                <a:defRPr/>
              </a:pPr>
              <a:t>7/21/12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275CE-537E-43CB-9A9A-AF418E6AD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C77FA-ABCB-4F4E-8C34-8714C624A094}" type="datetime1">
              <a:rPr lang="en-US" smtClean="0"/>
              <a:pPr>
                <a:defRPr/>
              </a:pPr>
              <a:t>7/21/12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5B976-EE37-4C9A-9A2D-2390549AF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5A534-1F02-407D-B5ED-76344FD8D289}" type="datetime1">
              <a:rPr lang="en-US" smtClean="0"/>
              <a:pPr>
                <a:defRPr/>
              </a:pPr>
              <a:t>7/21/12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E8555-FBAC-4BA1-B7DF-FCF55AC76D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D337A-EC11-4243-A63F-7FB4298A3C1A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275CE-537E-43CB-9A9A-AF418E6AD21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429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27E8D-3FC5-42A5-BB66-458854A497F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B9E94-39E1-43DF-910E-F80CA8B929DA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2688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CDA31-EEE8-423D-9F33-052D2DA27E3F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B9E31-185D-4C07-A9B9-490A808ECD2E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6385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15C1F-A144-42FF-93C9-CC79E29E600E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6B578-31ED-4A74-AA82-1A5EFED35E15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0606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00EBD-BDE9-41E1-B4A6-C71AC56CCB3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BFCE5-BD94-46B2-8303-294BE29E4606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1657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D0E37-7F35-4935-A2E4-CB99BBE6BB08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63661-BAC0-42D6-9FE4-AD5B3DABA652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2401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5D70A-5E1F-48E0-AEEC-42C52ECD88A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FFCFA-FF08-405A-9CA8-B15381E1E402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62700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92D28-8450-46DF-9AEF-578F18C9982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E8440-0440-4DDE-B58D-140AAD206E03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5315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27E8D-3FC5-42A5-BB66-458854A497F7}" type="datetime1">
              <a:rPr lang="en-US" smtClean="0"/>
              <a:pPr>
                <a:defRPr/>
              </a:pPr>
              <a:t>7/21/12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B9E94-39E1-43DF-910E-F80CA8B92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804A0-3EFB-4FB2-BE8D-F69E7AB1370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D8BC2-65AB-4B39-84C0-4D53DC595E6C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24393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C77FA-ABCB-4F4E-8C34-8714C624A09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5B976-EE37-4C9A-9A2D-2390549AFC9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49156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5A534-1F02-407D-B5ED-76344FD8D28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E8555-FBAC-4BA1-B7DF-FCF55AC76D5C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82944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D337A-EC11-4243-A63F-7FB4298A3C1A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7/22/12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275CE-537E-43CB-9A9A-AF418E6AD21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72260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27E8D-3FC5-42A5-BB66-458854A497F7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7/22/12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B9E94-39E1-43DF-910E-F80CA8B929DA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48238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CDA31-EEE8-423D-9F33-052D2DA27E3F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7/22/12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B9E31-185D-4C07-A9B9-490A808ECD2E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82942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15C1F-A144-42FF-93C9-CC79E29E600E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7/22/12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6B578-31ED-4A74-AA82-1A5EFED35E15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14833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00EBD-BDE9-41E1-B4A6-C71AC56CCB3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7/22/12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BFCE5-BD94-46B2-8303-294BE29E4606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60454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D0E37-7F35-4935-A2E4-CB99BBE6BB08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7/22/12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63661-BAC0-42D6-9FE4-AD5B3DABA652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66233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5D70A-5E1F-48E0-AEEC-42C52ECD88AB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7/22/12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FFCFA-FF08-405A-9CA8-B15381E1E402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0061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CDA31-EEE8-423D-9F33-052D2DA27E3F}" type="datetime1">
              <a:rPr lang="en-US" smtClean="0"/>
              <a:pPr>
                <a:defRPr/>
              </a:pPr>
              <a:t>7/21/12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B9E31-185D-4C07-A9B9-490A808EC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92D28-8450-46DF-9AEF-578F18C9982C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7/22/12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E8440-0440-4DDE-B58D-140AAD206E03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52849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804A0-3EFB-4FB2-BE8D-F69E7AB1370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7/22/12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D8BC2-65AB-4B39-84C0-4D53DC595E6C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97183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C77FA-ABCB-4F4E-8C34-8714C624A094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7/22/12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5B976-EE37-4C9A-9A2D-2390549AFC98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11963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5A534-1F02-407D-B5ED-76344FD8D289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7/22/12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E8555-FBAC-4BA1-B7DF-FCF55AC76D5C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1370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15C1F-A144-42FF-93C9-CC79E29E600E}" type="datetime1">
              <a:rPr lang="en-US" smtClean="0"/>
              <a:pPr>
                <a:defRPr/>
              </a:pPr>
              <a:t>7/21/12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6B578-31ED-4A74-AA82-1A5EFED35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00EBD-BDE9-41E1-B4A6-C71AC56CCB39}" type="datetime1">
              <a:rPr lang="en-US" smtClean="0"/>
              <a:pPr>
                <a:defRPr/>
              </a:pPr>
              <a:t>7/21/12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BFCE5-BD94-46B2-8303-294BE29E46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D0E37-7F35-4935-A2E4-CB99BBE6BB08}" type="datetime1">
              <a:rPr lang="en-US" smtClean="0"/>
              <a:pPr>
                <a:defRPr/>
              </a:pPr>
              <a:t>7/21/12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63661-BAC0-42D6-9FE4-AD5B3DABA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5D70A-5E1F-48E0-AEEC-42C52ECD88AB}" type="datetime1">
              <a:rPr lang="en-US" smtClean="0"/>
              <a:pPr>
                <a:defRPr/>
              </a:pPr>
              <a:t>7/21/12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FFCFA-FF08-405A-9CA8-B15381E1E4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92D28-8450-46DF-9AEF-578F18C9982C}" type="datetime1">
              <a:rPr lang="en-US" smtClean="0"/>
              <a:pPr>
                <a:defRPr/>
              </a:pPr>
              <a:t>7/21/12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E8440-0440-4DDE-B58D-140AAD206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804A0-3EFB-4FB2-BE8D-F69E7AB13701}" type="datetime1">
              <a:rPr lang="en-US" smtClean="0"/>
              <a:pPr>
                <a:defRPr/>
              </a:pPr>
              <a:t>7/21/12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D8BC2-65AB-4B39-84C0-4D53DC595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76D253-27A3-4B9D-B1FF-031B40383722}" type="datetime1">
              <a:rPr lang="en-US" smtClean="0"/>
              <a:pPr>
                <a:defRPr/>
              </a:pPr>
              <a:t>7/21/12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5991EB-A2B6-42E3-865D-ECE83738DC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Baskerville"/>
          <a:ea typeface="+mj-ea"/>
          <a:cs typeface="Baskerville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0000"/>
          </a:solidFill>
          <a:latin typeface="Baskerville"/>
          <a:ea typeface="+mn-ea"/>
          <a:cs typeface="Baskerville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0000"/>
          </a:solidFill>
          <a:latin typeface="Baskerville"/>
          <a:ea typeface="+mn-ea"/>
          <a:cs typeface="Baskerville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0000"/>
          </a:solidFill>
          <a:latin typeface="Baskerville"/>
          <a:ea typeface="+mn-ea"/>
          <a:cs typeface="Baskerville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00"/>
          </a:solidFill>
          <a:latin typeface="Baskerville"/>
          <a:ea typeface="+mn-ea"/>
          <a:cs typeface="Baskerville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0000"/>
          </a:solidFill>
          <a:latin typeface="Baskerville"/>
          <a:ea typeface="+mn-ea"/>
          <a:cs typeface="Baskerville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76D253-27A3-4B9D-B1FF-031B40383722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7/21/12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5991EB-A2B6-42E3-865D-ECE83738DCD4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672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76D253-27A3-4B9D-B1FF-031B40383722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7/22/12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5991EB-A2B6-42E3-865D-ECE83738DCD4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133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glow rad="101600">
                    <a:schemeClr val="bg1">
                      <a:alpha val="75000"/>
                    </a:schemeClr>
                  </a:glow>
                </a:effectLst>
              </a:rPr>
              <a:t>We must </a:t>
            </a:r>
            <a:r>
              <a:rPr lang="en-US" dirty="0" smtClean="0">
                <a:effectLst>
                  <a:glow rad="101600">
                    <a:schemeClr val="bg1">
                      <a:alpha val="75000"/>
                    </a:schemeClr>
                  </a:glow>
                </a:effectLst>
              </a:rPr>
              <a:t>forgive because Christ forgave</a:t>
            </a:r>
            <a:endParaRPr lang="en-US" dirty="0">
              <a:effectLst>
                <a:glow rad="101600">
                  <a:schemeClr val="bg1">
                    <a:alpha val="75000"/>
                  </a:schemeClr>
                </a:glo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2B9E31-185D-4C07-A9B9-490A808ECD2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3827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FFCFA-FF08-405A-9CA8-B15381E1E4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3" name="Picture 2" descr="2003-The-Passion-of-Christ-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7301" y="1066800"/>
            <a:ext cx="7589399" cy="4724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FFCFA-FF08-405A-9CA8-B15381E1E40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3498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FFCFA-FF08-405A-9CA8-B15381E1E40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14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FFCFA-FF08-405A-9CA8-B15381E1E40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6833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z="4800" b="1" dirty="0">
                <a:solidFill>
                  <a:schemeClr val="bg1"/>
                </a:solidFill>
                <a:effectLst>
                  <a:glow rad="152400">
                    <a:schemeClr val="tx1">
                      <a:alpha val="7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“And be kind to one another, tenderhearted, forgiving one another, even as God in Christ forgave you.” Ephesians 4:32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B275CE-537E-43CB-9A9A-AF418E6AD21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600200"/>
            <a:ext cx="9144000" cy="418576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"/>
                <a:cs typeface="Baskerville"/>
              </a:rPr>
              <a:t>Hear The Gospel – Romans 10:17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"/>
                <a:cs typeface="Baskerville"/>
              </a:rPr>
              <a:t>Believe Jesus Is The Christ – John 8:24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"/>
                <a:cs typeface="Baskerville"/>
              </a:rPr>
              <a:t>Repent Of Sins – Luke 13:3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"/>
                <a:cs typeface="Baskerville"/>
              </a:rPr>
              <a:t>Confess Christ – Romans 10:9-10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"/>
                <a:cs typeface="Baskerville"/>
              </a:rPr>
              <a:t>Be Baptized – 1 Peter 3:21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"/>
                <a:cs typeface="Baskerville"/>
              </a:rPr>
              <a:t>Be Faithful – Revelation 2:10</a:t>
            </a:r>
            <a:endParaRPr lang="en-US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tx1"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askerville"/>
              <a:cs typeface="Baskervill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81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skerville"/>
                <a:cs typeface="Baskerville"/>
              </a:rPr>
              <a:t>GOD’S PLAN FOR YOUR SALVATION</a:t>
            </a:r>
            <a:endParaRPr lang="en-U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tx1"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askerville"/>
              <a:cs typeface="Baskerville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FFCFA-FF08-405A-9CA8-B15381E1E4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b="1" dirty="0" smtClean="0">
                <a:ln w="38100" cmpd="sng">
                  <a:solidFill>
                    <a:srgbClr val="000000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Forgiveness</a:t>
            </a:r>
            <a:endParaRPr lang="en-US" sz="9600" dirty="0">
              <a:ln w="38100" cmpd="sng">
                <a:solidFill>
                  <a:srgbClr val="000000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Matthew 18:23-25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FFCFA-FF08-405A-9CA8-B15381E1E4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Baskerville"/>
                <a:cs typeface="Baskerville"/>
              </a:rPr>
              <a:t>We must Not seek personal vengeance</a:t>
            </a:r>
            <a:endParaRPr lang="en-US" dirty="0">
              <a:solidFill>
                <a:srgbClr val="000000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Baskerville"/>
              <a:cs typeface="Baskerville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2B9E31-185D-4C07-A9B9-490A808ECD2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12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sz="3600" b="1" dirty="0" smtClean="0">
                <a:latin typeface="Baskerville"/>
                <a:cs typeface="Baskerville"/>
              </a:rPr>
              <a:t>We Must Not Seek Personal Vengeance</a:t>
            </a:r>
            <a:endParaRPr lang="en-US" sz="3600" dirty="0">
              <a:latin typeface="Baskerville"/>
              <a:cs typeface="Baskervil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542395"/>
            <a:ext cx="8382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000" dirty="0" smtClean="0">
                <a:latin typeface="Constantia" pitchFamily="18" charset="0"/>
              </a:rPr>
              <a:t> "Vengeance" is "punishment...to avenge an injured person...to inflict punishment on." (Thayer)</a:t>
            </a:r>
          </a:p>
          <a:p>
            <a:pPr>
              <a:buFont typeface="Wingdings" pitchFamily="2" charset="2"/>
              <a:buChar char="q"/>
            </a:pPr>
            <a:endParaRPr lang="en-US" sz="3000" dirty="0" smtClean="0">
              <a:latin typeface="Constant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3000" dirty="0" smtClean="0">
                <a:latin typeface="Constantia" pitchFamily="18" charset="0"/>
              </a:rPr>
              <a:t> "I don't get mad; I get even</a:t>
            </a:r>
            <a:r>
              <a:rPr lang="en-US" sz="3000" dirty="0" smtClean="0">
                <a:latin typeface="Constantia" pitchFamily="18" charset="0"/>
              </a:rPr>
              <a:t>.</a:t>
            </a:r>
            <a:r>
              <a:rPr lang="en-US" sz="3000" dirty="0" smtClean="0">
                <a:latin typeface="Constantia" pitchFamily="18" charset="0"/>
              </a:rPr>
              <a:t>”</a:t>
            </a:r>
          </a:p>
          <a:p>
            <a:pPr lvl="1">
              <a:buFont typeface="Wingdings" pitchFamily="2" charset="2"/>
              <a:buChar char="q"/>
            </a:pPr>
            <a:endParaRPr lang="en-US" sz="3000" dirty="0">
              <a:latin typeface="Constant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3000" dirty="0" smtClean="0">
                <a:latin typeface="Constantia" pitchFamily="18" charset="0"/>
              </a:rPr>
              <a:t> “</a:t>
            </a:r>
            <a:r>
              <a:rPr lang="en-US" sz="3000" dirty="0">
                <a:latin typeface="Constantia" pitchFamily="18" charset="0"/>
              </a:rPr>
              <a:t>Turn the other cheek”.</a:t>
            </a:r>
          </a:p>
          <a:p>
            <a:pPr>
              <a:buFont typeface="Wingdings" pitchFamily="2" charset="2"/>
              <a:buChar char="q"/>
            </a:pPr>
            <a:endParaRPr lang="en-US" sz="3000" dirty="0">
              <a:latin typeface="Constant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3000" dirty="0">
                <a:latin typeface="Constantia" pitchFamily="18" charset="0"/>
              </a:rPr>
              <a:t> We can only eliminate our enemies by returning good for evil (Romans 12:17-21)</a:t>
            </a:r>
            <a:r>
              <a:rPr lang="en-US" sz="3000" dirty="0" smtClean="0">
                <a:latin typeface="Constantia" pitchFamily="18" charset="0"/>
              </a:rPr>
              <a:t>.</a:t>
            </a:r>
            <a:endParaRPr lang="en-US" sz="3000" dirty="0">
              <a:latin typeface="Constant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CB9E94-39E1-43DF-910E-F80CA8B929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000000"/>
                </a:solidFill>
                <a:latin typeface="Baskerville"/>
                <a:cs typeface="Baskerville"/>
              </a:rPr>
              <a:t>Example Of Joseph</a:t>
            </a:r>
            <a:endParaRPr lang="en-US" sz="6000" b="1" dirty="0">
              <a:solidFill>
                <a:srgbClr val="000000"/>
              </a:solidFill>
              <a:latin typeface="Baskerville"/>
              <a:cs typeface="Baskervil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spcBef>
                <a:spcPts val="1200"/>
              </a:spcBef>
              <a:spcAft>
                <a:spcPts val="1200"/>
              </a:spcAft>
              <a:buFont typeface="Wingdings" charset="2"/>
              <a:buChar char="q"/>
            </a:pPr>
            <a:r>
              <a:rPr lang="en-US" sz="2700" b="1" dirty="0" smtClean="0">
                <a:solidFill>
                  <a:srgbClr val="000000"/>
                </a:solidFill>
                <a:latin typeface="Baskerville"/>
                <a:cs typeface="Baskerville"/>
              </a:rPr>
              <a:t> Genesis </a:t>
            </a:r>
            <a:r>
              <a:rPr lang="en-US" sz="2700" b="1" dirty="0">
                <a:solidFill>
                  <a:srgbClr val="000000"/>
                </a:solidFill>
                <a:latin typeface="Baskerville"/>
                <a:cs typeface="Baskerville"/>
              </a:rPr>
              <a:t>37</a:t>
            </a:r>
            <a:r>
              <a:rPr lang="en-US" sz="2700" b="1" dirty="0" smtClean="0">
                <a:solidFill>
                  <a:srgbClr val="000000"/>
                </a:solidFill>
                <a:latin typeface="Baskerville"/>
                <a:cs typeface="Baskerville"/>
              </a:rPr>
              <a:t>:4, 8</a:t>
            </a:r>
            <a:r>
              <a:rPr lang="en-US" sz="2700" b="1" dirty="0">
                <a:solidFill>
                  <a:srgbClr val="000000"/>
                </a:solidFill>
                <a:latin typeface="Baskerville"/>
                <a:cs typeface="Baskerville"/>
              </a:rPr>
              <a:t>, 11 – Brothers </a:t>
            </a:r>
            <a:r>
              <a:rPr lang="en-US" sz="2700" b="1" dirty="0" smtClean="0">
                <a:solidFill>
                  <a:srgbClr val="000000"/>
                </a:solidFill>
                <a:latin typeface="Baskerville"/>
                <a:cs typeface="Baskerville"/>
              </a:rPr>
              <a:t>hate </a:t>
            </a:r>
            <a:r>
              <a:rPr lang="en-US" sz="2700" b="1" dirty="0">
                <a:solidFill>
                  <a:srgbClr val="000000"/>
                </a:solidFill>
                <a:latin typeface="Baskerville"/>
                <a:cs typeface="Baskerville"/>
              </a:rPr>
              <a:t>and </a:t>
            </a:r>
            <a:r>
              <a:rPr lang="en-US" sz="2700" b="1" dirty="0" smtClean="0">
                <a:solidFill>
                  <a:srgbClr val="000000"/>
                </a:solidFill>
                <a:latin typeface="Baskerville"/>
                <a:cs typeface="Baskerville"/>
              </a:rPr>
              <a:t>envy Joseph</a:t>
            </a:r>
            <a:endParaRPr lang="en-US" sz="2700" b="1" dirty="0">
              <a:solidFill>
                <a:srgbClr val="000000"/>
              </a:solidFill>
              <a:latin typeface="Baskerville"/>
              <a:cs typeface="Baskerville"/>
            </a:endParaRPr>
          </a:p>
          <a:p>
            <a:pPr marL="400050">
              <a:spcBef>
                <a:spcPts val="1200"/>
              </a:spcBef>
              <a:spcAft>
                <a:spcPts val="1200"/>
              </a:spcAft>
              <a:buFont typeface="Wingdings" charset="2"/>
              <a:buChar char="q"/>
            </a:pPr>
            <a:r>
              <a:rPr lang="en-US" sz="2700" b="1" dirty="0" smtClean="0">
                <a:solidFill>
                  <a:srgbClr val="000000"/>
                </a:solidFill>
                <a:latin typeface="Baskerville"/>
                <a:cs typeface="Baskerville"/>
              </a:rPr>
              <a:t> 37</a:t>
            </a:r>
            <a:r>
              <a:rPr lang="en-US" sz="2700" b="1" dirty="0">
                <a:solidFill>
                  <a:srgbClr val="000000"/>
                </a:solidFill>
                <a:latin typeface="Baskerville"/>
                <a:cs typeface="Baskerville"/>
              </a:rPr>
              <a:t>:18-20 – Brothers </a:t>
            </a:r>
            <a:r>
              <a:rPr lang="en-US" sz="2700" b="1" dirty="0" smtClean="0">
                <a:solidFill>
                  <a:srgbClr val="000000"/>
                </a:solidFill>
                <a:latin typeface="Baskerville"/>
                <a:cs typeface="Baskerville"/>
              </a:rPr>
              <a:t>conspire </a:t>
            </a:r>
            <a:r>
              <a:rPr lang="en-US" sz="2700" b="1" dirty="0">
                <a:solidFill>
                  <a:srgbClr val="000000"/>
                </a:solidFill>
                <a:latin typeface="Baskerville"/>
                <a:cs typeface="Baskerville"/>
              </a:rPr>
              <a:t>to kill him</a:t>
            </a:r>
          </a:p>
          <a:p>
            <a:pPr marL="400050">
              <a:spcBef>
                <a:spcPts val="1200"/>
              </a:spcBef>
              <a:spcAft>
                <a:spcPts val="1200"/>
              </a:spcAft>
              <a:buFont typeface="Wingdings" charset="2"/>
              <a:buChar char="q"/>
            </a:pPr>
            <a:r>
              <a:rPr lang="en-US" sz="2700" b="1" dirty="0" smtClean="0">
                <a:solidFill>
                  <a:srgbClr val="000000"/>
                </a:solidFill>
                <a:latin typeface="Baskerville"/>
                <a:cs typeface="Baskerville"/>
              </a:rPr>
              <a:t> 37</a:t>
            </a:r>
            <a:r>
              <a:rPr lang="en-US" sz="2700" b="1" dirty="0">
                <a:solidFill>
                  <a:srgbClr val="000000"/>
                </a:solidFill>
                <a:latin typeface="Baskerville"/>
                <a:cs typeface="Baskerville"/>
              </a:rPr>
              <a:t>:22 – Brothers </a:t>
            </a:r>
            <a:r>
              <a:rPr lang="en-US" sz="2700" b="1" dirty="0" smtClean="0">
                <a:solidFill>
                  <a:srgbClr val="000000"/>
                </a:solidFill>
                <a:latin typeface="Baskerville"/>
                <a:cs typeface="Baskerville"/>
              </a:rPr>
              <a:t>throw </a:t>
            </a:r>
            <a:r>
              <a:rPr lang="en-US" sz="2700" b="1" dirty="0">
                <a:solidFill>
                  <a:srgbClr val="000000"/>
                </a:solidFill>
                <a:latin typeface="Baskerville"/>
                <a:cs typeface="Baskerville"/>
              </a:rPr>
              <a:t>him into a pit</a:t>
            </a:r>
          </a:p>
          <a:p>
            <a:pPr marL="400050">
              <a:spcBef>
                <a:spcPts val="1200"/>
              </a:spcBef>
              <a:spcAft>
                <a:spcPts val="1200"/>
              </a:spcAft>
              <a:buFont typeface="Wingdings" charset="2"/>
              <a:buChar char="q"/>
            </a:pPr>
            <a:r>
              <a:rPr lang="en-US" sz="2700" b="1" dirty="0" smtClean="0">
                <a:solidFill>
                  <a:srgbClr val="000000"/>
                </a:solidFill>
                <a:latin typeface="Baskerville"/>
                <a:cs typeface="Baskerville"/>
              </a:rPr>
              <a:t> 37</a:t>
            </a:r>
            <a:r>
              <a:rPr lang="en-US" sz="2700" b="1" dirty="0">
                <a:solidFill>
                  <a:srgbClr val="000000"/>
                </a:solidFill>
                <a:latin typeface="Baskerville"/>
                <a:cs typeface="Baskerville"/>
              </a:rPr>
              <a:t>:28 – Brothers sell him to the Ishmaelite for 20 shekels of silver</a:t>
            </a:r>
          </a:p>
          <a:p>
            <a:pPr marL="400050">
              <a:spcBef>
                <a:spcPts val="1200"/>
              </a:spcBef>
              <a:spcAft>
                <a:spcPts val="1200"/>
              </a:spcAft>
              <a:buFont typeface="Wingdings" charset="2"/>
              <a:buChar char="q"/>
            </a:pPr>
            <a:r>
              <a:rPr lang="en-US" sz="2700" b="1" dirty="0" smtClean="0">
                <a:solidFill>
                  <a:srgbClr val="000000"/>
                </a:solidFill>
                <a:latin typeface="Baskerville"/>
                <a:cs typeface="Baskerville"/>
              </a:rPr>
              <a:t> 39 </a:t>
            </a:r>
            <a:r>
              <a:rPr lang="en-US" sz="2700" b="1" dirty="0">
                <a:solidFill>
                  <a:srgbClr val="000000"/>
                </a:solidFill>
                <a:latin typeface="Baskerville"/>
                <a:cs typeface="Baskerville"/>
              </a:rPr>
              <a:t>– Joseph is a slave</a:t>
            </a:r>
          </a:p>
          <a:p>
            <a:pPr marL="400050">
              <a:spcBef>
                <a:spcPts val="1200"/>
              </a:spcBef>
              <a:spcAft>
                <a:spcPts val="1200"/>
              </a:spcAft>
              <a:buFont typeface="Wingdings" charset="2"/>
              <a:buChar char="q"/>
            </a:pPr>
            <a:r>
              <a:rPr lang="en-US" sz="2700" b="1" dirty="0" smtClean="0">
                <a:solidFill>
                  <a:srgbClr val="000000"/>
                </a:solidFill>
                <a:latin typeface="Baskerville"/>
                <a:cs typeface="Baskerville"/>
              </a:rPr>
              <a:t> 39</a:t>
            </a:r>
            <a:r>
              <a:rPr lang="en-US" sz="2700" b="1" dirty="0">
                <a:solidFill>
                  <a:srgbClr val="000000"/>
                </a:solidFill>
                <a:latin typeface="Baskerville"/>
                <a:cs typeface="Baskerville"/>
              </a:rPr>
              <a:t>:7 – Potiphar’s wife begs him to lie with </a:t>
            </a:r>
            <a:r>
              <a:rPr lang="en-US" sz="2700" b="1" dirty="0" smtClean="0">
                <a:solidFill>
                  <a:srgbClr val="000000"/>
                </a:solidFill>
                <a:latin typeface="Baskerville"/>
                <a:cs typeface="Baskerville"/>
              </a:rPr>
              <a:t>her</a:t>
            </a:r>
            <a:endParaRPr lang="en-US" sz="2700" b="1" dirty="0">
              <a:solidFill>
                <a:srgbClr val="000000"/>
              </a:solidFill>
              <a:latin typeface="Baskerville"/>
              <a:cs typeface="Baskerville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FFCFA-FF08-405A-9CA8-B15381E1E40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6016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rgbClr val="000000"/>
                </a:solidFill>
                <a:latin typeface="Baskerville"/>
                <a:cs typeface="Baskerville"/>
              </a:rPr>
              <a:t>Example Of Joseph</a:t>
            </a:r>
            <a:endParaRPr lang="en-US" sz="6000" b="1" dirty="0">
              <a:solidFill>
                <a:srgbClr val="000000"/>
              </a:solidFill>
              <a:latin typeface="Baskerville"/>
              <a:cs typeface="Baskervil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Wingdings" charset="2"/>
              <a:buChar char="q"/>
            </a:pPr>
            <a:r>
              <a:rPr lang="en-US" sz="2800" b="1" dirty="0" smtClean="0">
                <a:solidFill>
                  <a:srgbClr val="000000"/>
                </a:solidFill>
                <a:latin typeface="Baskerville"/>
                <a:cs typeface="Baskerville"/>
              </a:rPr>
              <a:t> Genesis 39</a:t>
            </a:r>
            <a:r>
              <a:rPr lang="en-US" sz="2800" b="1" dirty="0">
                <a:solidFill>
                  <a:srgbClr val="000000"/>
                </a:solidFill>
                <a:latin typeface="Baskerville"/>
                <a:cs typeface="Baskerville"/>
              </a:rPr>
              <a:t>:20 – Thrown into prison because Potiphar’s wife claims he tried seducing her</a:t>
            </a:r>
          </a:p>
          <a:p>
            <a:pPr marL="400050">
              <a:buFont typeface="Wingdings" charset="2"/>
              <a:buChar char="q"/>
            </a:pPr>
            <a:endParaRPr lang="en-US" sz="2800" b="1" dirty="0" smtClean="0">
              <a:solidFill>
                <a:srgbClr val="000000"/>
              </a:solidFill>
              <a:latin typeface="Baskerville"/>
              <a:cs typeface="Baskerville"/>
            </a:endParaRPr>
          </a:p>
          <a:p>
            <a:pPr marL="400050">
              <a:buFont typeface="Wingdings" charset="2"/>
              <a:buChar char="q"/>
            </a:pPr>
            <a:r>
              <a:rPr lang="en-US" sz="2800" b="1" dirty="0" smtClean="0">
                <a:solidFill>
                  <a:srgbClr val="000000"/>
                </a:solidFill>
                <a:latin typeface="Baskerville"/>
                <a:cs typeface="Baskerville"/>
              </a:rPr>
              <a:t> 41 </a:t>
            </a:r>
            <a:r>
              <a:rPr lang="en-US" sz="2800" b="1" dirty="0">
                <a:solidFill>
                  <a:srgbClr val="000000"/>
                </a:solidFill>
                <a:latin typeface="Baskerville"/>
                <a:cs typeface="Baskerville"/>
              </a:rPr>
              <a:t>– Two years pass while in prison</a:t>
            </a:r>
          </a:p>
          <a:p>
            <a:pPr marL="400050">
              <a:buFont typeface="Wingdings" charset="2"/>
              <a:buChar char="q"/>
            </a:pPr>
            <a:endParaRPr lang="en-US" sz="2800" b="1" dirty="0" smtClean="0">
              <a:solidFill>
                <a:srgbClr val="000000"/>
              </a:solidFill>
              <a:latin typeface="Baskerville"/>
              <a:cs typeface="Baskerville"/>
            </a:endParaRPr>
          </a:p>
          <a:p>
            <a:pPr marL="400050">
              <a:buFont typeface="Wingdings" charset="2"/>
              <a:buChar char="q"/>
            </a:pPr>
            <a:r>
              <a:rPr lang="en-US" sz="2800" b="1" dirty="0" smtClean="0">
                <a:solidFill>
                  <a:srgbClr val="000000"/>
                </a:solidFill>
                <a:latin typeface="Baskerville"/>
                <a:cs typeface="Baskerville"/>
              </a:rPr>
              <a:t> 45</a:t>
            </a:r>
            <a:r>
              <a:rPr lang="en-US" sz="2800" b="1" dirty="0">
                <a:solidFill>
                  <a:srgbClr val="000000"/>
                </a:solidFill>
                <a:latin typeface="Baskerville"/>
                <a:cs typeface="Baskerville"/>
              </a:rPr>
              <a:t>:1-15 – He reveals himself to his brothers and forgives them of their trespasses.</a:t>
            </a:r>
          </a:p>
          <a:p>
            <a:pPr marL="400050">
              <a:buFont typeface="Wingdings" charset="2"/>
              <a:buChar char="q"/>
            </a:pPr>
            <a:endParaRPr lang="en-US" sz="2800" b="1" dirty="0" smtClean="0">
              <a:solidFill>
                <a:srgbClr val="000000"/>
              </a:solidFill>
              <a:latin typeface="Baskerville"/>
              <a:cs typeface="Baskerville"/>
            </a:endParaRPr>
          </a:p>
          <a:p>
            <a:pPr marL="400050">
              <a:buFont typeface="Wingdings" charset="2"/>
              <a:buChar char="q"/>
            </a:pPr>
            <a:r>
              <a:rPr lang="en-US" sz="2800" b="1" dirty="0" smtClean="0">
                <a:solidFill>
                  <a:srgbClr val="000000"/>
                </a:solidFill>
                <a:latin typeface="Baskerville"/>
                <a:cs typeface="Baskerville"/>
              </a:rPr>
              <a:t> 50</a:t>
            </a:r>
            <a:r>
              <a:rPr lang="en-US" sz="2800" b="1" dirty="0">
                <a:solidFill>
                  <a:srgbClr val="000000"/>
                </a:solidFill>
                <a:latin typeface="Baskerville"/>
                <a:cs typeface="Baskerville"/>
              </a:rPr>
              <a:t>:15-21 – Joseph Reassures His Brothers</a:t>
            </a:r>
            <a:endParaRPr lang="en-US" sz="2800" b="1" dirty="0">
              <a:solidFill>
                <a:srgbClr val="000000"/>
              </a:solidFill>
              <a:latin typeface="Baskerville"/>
              <a:cs typeface="Baskerville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FFCFA-FF08-405A-9CA8-B15381E1E40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7927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Baskerville"/>
                <a:cs typeface="Baskerville"/>
              </a:rPr>
              <a:t>We must </a:t>
            </a:r>
            <a:r>
              <a:rPr lang="en-US" sz="5400" dirty="0" smtClean="0"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Baskerville"/>
                <a:cs typeface="Baskerville"/>
              </a:rPr>
              <a:t>forgive</a:t>
            </a:r>
            <a:endParaRPr lang="en-US" sz="5400" dirty="0">
              <a:effectLst>
                <a:glow rad="101600">
                  <a:schemeClr val="bg1">
                    <a:alpha val="75000"/>
                  </a:schemeClr>
                </a:glo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2B9E31-185D-4C07-A9B9-490A808ECD2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>
                <a:defRPr/>
              </a:pPr>
              <a:t>7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7308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>
                <a:latin typeface="Baskerville"/>
                <a:cs typeface="Baskerville"/>
              </a:rPr>
              <a:t>We Must Forgive</a:t>
            </a:r>
            <a:endParaRPr lang="en-US" sz="6000" dirty="0">
              <a:latin typeface="Baskerville"/>
              <a:cs typeface="Baskerville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>
                <a:latin typeface="Constantia" pitchFamily="18" charset="0"/>
              </a:rPr>
              <a:t> Peter asked, "Lord, how often shall my brother sin against me, and I forgive him? Up to seven times?" (Matthew 18:21).</a:t>
            </a:r>
          </a:p>
          <a:p>
            <a:pPr>
              <a:buFont typeface="Wingdings" pitchFamily="2" charset="2"/>
              <a:buChar char="q"/>
            </a:pPr>
            <a:endParaRPr lang="en-US" dirty="0">
              <a:latin typeface="Constant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>
                <a:latin typeface="Constantia" pitchFamily="18" charset="0"/>
              </a:rPr>
              <a:t> The Lord replied, "I do not say to you, up to seven times, but up to seventy times seven." (Matthew 18:22; Luke 17:3-4)</a:t>
            </a:r>
            <a:r>
              <a:rPr lang="en-US" dirty="0" smtClean="0">
                <a:latin typeface="Constantia" pitchFamily="18" charset="0"/>
              </a:rPr>
              <a:t>.</a:t>
            </a:r>
            <a:endParaRPr lang="en-US" dirty="0">
              <a:latin typeface="Constantia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CB9E94-39E1-43DF-910E-F80CA8B929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 smtClean="0">
                <a:latin typeface="Baskerville"/>
                <a:cs typeface="Baskerville"/>
              </a:rPr>
              <a:t>We Must Forgive</a:t>
            </a:r>
            <a:endParaRPr lang="en-US" sz="6000" dirty="0">
              <a:latin typeface="Baskerville"/>
              <a:cs typeface="Baskerville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400" dirty="0">
                <a:latin typeface="Constantia" pitchFamily="18" charset="0"/>
              </a:rPr>
              <a:t> Biblical "forgiveness" is "primarily, to send forth, send away...to remit...It means the debt of sin is "completely canceled." (Vines)</a:t>
            </a:r>
          </a:p>
          <a:p>
            <a:pPr>
              <a:buFont typeface="Wingdings" pitchFamily="2" charset="2"/>
              <a:buChar char="q"/>
            </a:pPr>
            <a:endParaRPr lang="en-US" sz="2400" dirty="0">
              <a:latin typeface="Constant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Constantia" pitchFamily="18" charset="0"/>
              </a:rPr>
              <a:t> To send away, to give up, keep no longer (Thayer)</a:t>
            </a:r>
          </a:p>
          <a:p>
            <a:pPr>
              <a:buFont typeface="Wingdings" pitchFamily="2" charset="2"/>
              <a:buChar char="q"/>
            </a:pPr>
            <a:endParaRPr lang="en-US" sz="2400" dirty="0" smtClean="0">
              <a:latin typeface="Constant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Constantia" pitchFamily="18" charset="0"/>
              </a:rPr>
              <a:t> To give up resentment against or the desire to punish; stop being angry with; pardon (Webster)</a:t>
            </a:r>
          </a:p>
          <a:p>
            <a:pPr>
              <a:buFont typeface="Wingdings" pitchFamily="2" charset="2"/>
              <a:buChar char="q"/>
            </a:pPr>
            <a:endParaRPr lang="en-US" sz="2400" dirty="0" smtClean="0">
              <a:latin typeface="Constant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Constantia" pitchFamily="18" charset="0"/>
              </a:rPr>
              <a:t> When God forgives; He forgets (Psalm 103:12; Micah 7:18-19)!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CB9E94-39E1-43DF-910E-F80CA8B929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1269</Words>
  <Application>Microsoft Macintosh PowerPoint</Application>
  <PresentationFormat>On-screen Show (4:3)</PresentationFormat>
  <Paragraphs>179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Office Theme</vt:lpstr>
      <vt:lpstr>1_Office Theme</vt:lpstr>
      <vt:lpstr>2_Office Theme</vt:lpstr>
      <vt:lpstr>PowerPoint Presentation</vt:lpstr>
      <vt:lpstr>Forgiveness</vt:lpstr>
      <vt:lpstr>We must Not seek personal vengeance</vt:lpstr>
      <vt:lpstr>We Must Not Seek Personal Vengeance</vt:lpstr>
      <vt:lpstr>Example Of Joseph</vt:lpstr>
      <vt:lpstr>Example Of Joseph</vt:lpstr>
      <vt:lpstr>We must forgive</vt:lpstr>
      <vt:lpstr>We Must Forgive</vt:lpstr>
      <vt:lpstr>We Must Forgive</vt:lpstr>
      <vt:lpstr>We must forgive because Christ forgave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</dc:creator>
  <cp:lastModifiedBy>Bryan Garlock</cp:lastModifiedBy>
  <cp:revision>134</cp:revision>
  <dcterms:created xsi:type="dcterms:W3CDTF">2010-12-22T18:23:53Z</dcterms:created>
  <dcterms:modified xsi:type="dcterms:W3CDTF">2012-07-22T13:27:44Z</dcterms:modified>
</cp:coreProperties>
</file>