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58" r:id="rId4"/>
    <p:sldId id="278" r:id="rId5"/>
    <p:sldId id="259" r:id="rId6"/>
    <p:sldId id="279" r:id="rId7"/>
    <p:sldId id="260" r:id="rId8"/>
    <p:sldId id="261" r:id="rId9"/>
    <p:sldId id="262" r:id="rId10"/>
    <p:sldId id="263" r:id="rId11"/>
    <p:sldId id="264" r:id="rId12"/>
    <p:sldId id="266" r:id="rId13"/>
    <p:sldId id="267" r:id="rId14"/>
    <p:sldId id="269" r:id="rId15"/>
    <p:sldId id="270" r:id="rId16"/>
    <p:sldId id="268" r:id="rId17"/>
    <p:sldId id="271" r:id="rId18"/>
    <p:sldId id="272" r:id="rId19"/>
    <p:sldId id="273" r:id="rId20"/>
    <p:sldId id="274" r:id="rId21"/>
    <p:sldId id="275" r:id="rId22"/>
    <p:sldId id="277" r:id="rId23"/>
    <p:sldId id="28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32" autoAdjust="0"/>
  </p:normalViewPr>
  <p:slideViewPr>
    <p:cSldViewPr snapToGrid="0" snapToObjects="1">
      <p:cViewPr varScale="1">
        <p:scale>
          <a:sx n="63" d="100"/>
          <a:sy n="63" d="100"/>
        </p:scale>
        <p:origin x="-19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CD3B04-E7BF-3A49-B18E-5EC31ABC5F85}" type="datetimeFigureOut">
              <a:rPr lang="en-US" smtClean="0"/>
              <a:t>12/23/12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FB94A4-DA51-DA45-BB67-04DDD729E844}" type="slidenum">
              <a:rPr lang="en-US" smtClean="0"/>
              <a:t>‹#›</a:t>
            </a:fld>
            <a:endParaRPr lang="en-US"/>
          </a:p>
        </p:txBody>
      </p:sp>
    </p:spTree>
    <p:extLst>
      <p:ext uri="{BB962C8B-B14F-4D97-AF65-F5344CB8AC3E}">
        <p14:creationId xmlns:p14="http://schemas.microsoft.com/office/powerpoint/2010/main" val="18573550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A6360C-43DC-4A4B-A0BD-0BE07B2A05B0}" type="datetimeFigureOut">
              <a:rPr lang="en-US" smtClean="0"/>
              <a:t>12/23/12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06E60-2320-1940-B5B4-264A4C11D55F}" type="slidenum">
              <a:rPr lang="en-US" smtClean="0"/>
              <a:t>‹#›</a:t>
            </a:fld>
            <a:endParaRPr lang="en-US"/>
          </a:p>
        </p:txBody>
      </p:sp>
    </p:spTree>
    <p:extLst>
      <p:ext uri="{BB962C8B-B14F-4D97-AF65-F5344CB8AC3E}">
        <p14:creationId xmlns:p14="http://schemas.microsoft.com/office/powerpoint/2010/main" val="10600141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Article on </a:t>
            </a:r>
            <a:r>
              <a:rPr lang="en-US" sz="1200" b="1" kern="1200" dirty="0" err="1" smtClean="0">
                <a:solidFill>
                  <a:schemeClr val="tx1"/>
                </a:solidFill>
                <a:effectLst/>
                <a:latin typeface="+mn-lt"/>
                <a:ea typeface="+mn-ea"/>
                <a:cs typeface="+mn-cs"/>
              </a:rPr>
              <a:t>mindsportlive.com</a:t>
            </a:r>
            <a:r>
              <a:rPr lang="en-US" sz="1200" b="1" kern="1200" baseline="0" dirty="0" smtClean="0">
                <a:solidFill>
                  <a:schemeClr val="tx1"/>
                </a:solidFill>
                <a:effectLst/>
                <a:latin typeface="+mn-lt"/>
                <a:ea typeface="+mn-ea"/>
                <a:cs typeface="+mn-cs"/>
              </a:rPr>
              <a:t> </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Optimists achieve more </a:t>
            </a:r>
            <a:endParaRPr lang="en-US" dirty="0" smtClean="0">
              <a:effectLst/>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Optimists are noted to achieve more than the pessimists. This is because optimists tend to persevere in the face of difficulties, while pessimists are more likely to throw in the towel at the first sign of trouble.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Tenacity and determination are two of the biggest predictors of success, and these characteristics seem to come hand in hand with the mindset of an optimist. </a:t>
            </a:r>
            <a:endParaRPr lang="en-US" dirty="0" smtClean="0">
              <a:effectLst/>
            </a:endParaRPr>
          </a:p>
          <a:p>
            <a:r>
              <a:rPr lang="en-US" sz="1200" kern="1200" dirty="0" smtClean="0">
                <a:solidFill>
                  <a:schemeClr val="tx1"/>
                </a:solidFill>
                <a:effectLst/>
                <a:latin typeface="+mn-lt"/>
                <a:ea typeface="+mn-ea"/>
                <a:cs typeface="+mn-cs"/>
              </a:rPr>
              <a:t>In the pursuit of success everyone hits obstacles from time to time, and in order to be successful you need to have the drive and conviction to overcome these temporary road blocks. </a:t>
            </a:r>
            <a:endParaRPr lang="en-US" dirty="0" smtClean="0">
              <a:effectLst/>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Optimists are healthier </a:t>
            </a:r>
            <a:endParaRPr lang="en-US" dirty="0" smtClean="0">
              <a:effectLst/>
            </a:endParaRPr>
          </a:p>
          <a:p>
            <a:r>
              <a:rPr lang="en-US" sz="1200" kern="1200" dirty="0" smtClean="0">
                <a:solidFill>
                  <a:schemeClr val="tx1"/>
                </a:solidFill>
                <a:effectLst/>
                <a:latin typeface="+mn-lt"/>
                <a:ea typeface="+mn-ea"/>
                <a:cs typeface="+mn-cs"/>
              </a:rPr>
              <a:t>A study reported by </a:t>
            </a:r>
            <a:r>
              <a:rPr lang="en-US" sz="1200" kern="1200" dirty="0" err="1" smtClean="0">
                <a:solidFill>
                  <a:schemeClr val="tx1"/>
                </a:solidFill>
                <a:effectLst/>
                <a:latin typeface="+mn-lt"/>
                <a:ea typeface="+mn-ea"/>
                <a:cs typeface="+mn-cs"/>
              </a:rPr>
              <a:t>LiveScience.com</a:t>
            </a:r>
            <a:r>
              <a:rPr lang="en-US" sz="1200" kern="1200" dirty="0" smtClean="0">
                <a:solidFill>
                  <a:schemeClr val="tx1"/>
                </a:solidFill>
                <a:effectLst/>
                <a:latin typeface="+mn-lt"/>
                <a:ea typeface="+mn-ea"/>
                <a:cs typeface="+mn-cs"/>
              </a:rPr>
              <a:t> showed that the cardio-vascular system of optimists is significantly more likely to stay healthier longer when compared with the pessimist’s system. </a:t>
            </a:r>
            <a:endParaRPr lang="en-US" dirty="0" smtClean="0">
              <a:effectLst/>
            </a:endParaRPr>
          </a:p>
          <a:p>
            <a:r>
              <a:rPr lang="en-US" sz="1200" kern="1200" dirty="0" smtClean="0">
                <a:solidFill>
                  <a:schemeClr val="tx1"/>
                </a:solidFill>
                <a:effectLst/>
                <a:latin typeface="+mn-lt"/>
                <a:ea typeface="+mn-ea"/>
                <a:cs typeface="+mn-cs"/>
              </a:rPr>
              <a:t>More specifically, the study also showed that people who described themselves as highly optimistic had a lower mortality rate from cardio-vascular disease than the pessimists. </a:t>
            </a:r>
            <a:endParaRPr lang="en-US" dirty="0" smtClean="0">
              <a:effectLst/>
            </a:endParaRPr>
          </a:p>
          <a:p>
            <a:r>
              <a:rPr lang="en-US" sz="1200" kern="1200" dirty="0" smtClean="0">
                <a:solidFill>
                  <a:schemeClr val="tx1"/>
                </a:solidFill>
                <a:effectLst/>
                <a:latin typeface="+mn-lt"/>
                <a:ea typeface="+mn-ea"/>
                <a:cs typeface="+mn-cs"/>
              </a:rPr>
              <a:t>The world renowned social psychologist Martin Seligman also supported this stance by showing that optimists and pessimists differ markedly in how long they will live. </a:t>
            </a:r>
            <a:endParaRPr lang="en-US" dirty="0" smtClean="0">
              <a:effectLst/>
            </a:endParaRPr>
          </a:p>
          <a:p>
            <a:r>
              <a:rPr lang="en-US" sz="1200" kern="1200" dirty="0" smtClean="0">
                <a:solidFill>
                  <a:schemeClr val="tx1"/>
                </a:solidFill>
                <a:effectLst/>
                <a:latin typeface="+mn-lt"/>
                <a:ea typeface="+mn-ea"/>
                <a:cs typeface="+mn-cs"/>
              </a:rPr>
              <a:t>The brain and body are undoubtedly interconnected so it comes of no surprise that a negative mind over time will impart a negative influence on the functioning of the body. </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a:t>
            </a:fld>
            <a:endParaRPr lang="en-US"/>
          </a:p>
        </p:txBody>
      </p:sp>
    </p:spTree>
    <p:extLst>
      <p:ext uri="{BB962C8B-B14F-4D97-AF65-F5344CB8AC3E}">
        <p14:creationId xmlns:p14="http://schemas.microsoft.com/office/powerpoint/2010/main" val="3260029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Hypochondriac:</a:t>
            </a:r>
            <a:r>
              <a:rPr lang="en-US" baseline="0" dirty="0" smtClean="0"/>
              <a:t> </a:t>
            </a:r>
            <a:r>
              <a:rPr lang="en-US" sz="1200" kern="1200" dirty="0" smtClean="0">
                <a:solidFill>
                  <a:schemeClr val="tx1"/>
                </a:solidFill>
                <a:latin typeface="+mn-lt"/>
                <a:ea typeface="+mn-ea"/>
                <a:cs typeface="+mn-cs"/>
              </a:rPr>
              <a:t>an excessive preoccupation with and worry about one's health</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Tell</a:t>
            </a:r>
            <a:r>
              <a:rPr lang="en-US" sz="1200" kern="1200" baseline="0" dirty="0" smtClean="0">
                <a:solidFill>
                  <a:schemeClr val="tx1"/>
                </a:solidFill>
                <a:latin typeface="+mn-lt"/>
                <a:ea typeface="+mn-ea"/>
                <a:cs typeface="+mn-cs"/>
              </a:rPr>
              <a:t> about Ralph Star…”He was ready to go and never complained”  He was ready for Lord to take him at anytime.  Lived to be 98 and thought the reward was worth more than anything he would have to endure here.</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effectLst/>
                <a:latin typeface="+mn-lt"/>
                <a:ea typeface="+mn-ea"/>
                <a:cs typeface="+mn-cs"/>
              </a:rPr>
              <a:t>There is no adverse power greater or mightier than God. Therefore, (Rom. 8:31)  "If God be for us, who can be against us?" When we contemplate all that is meant in this passage, a warm, secure feeling is produced in our hearts. How wonderfully bright things become! We may lose our relatives, our earthly friends, our health, but the Lord remains, (Heb. 13:5) "for He</a:t>
            </a:r>
            <a:r>
              <a:rPr lang="en-US" sz="1200" kern="1200" baseline="0" dirty="0" smtClean="0">
                <a:solidFill>
                  <a:schemeClr val="tx1"/>
                </a:solidFill>
                <a:effectLst/>
                <a:latin typeface="+mn-lt"/>
                <a:ea typeface="+mn-ea"/>
                <a:cs typeface="+mn-cs"/>
              </a:rPr>
              <a:t> Himself has</a:t>
            </a:r>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said, I will never leave you nor forsake</a:t>
            </a:r>
            <a:r>
              <a:rPr lang="en-US" sz="1200" kern="1200" baseline="0" dirty="0" smtClean="0">
                <a:solidFill>
                  <a:schemeClr val="tx1"/>
                </a:solidFill>
                <a:effectLst/>
                <a:latin typeface="+mn-lt"/>
                <a:ea typeface="+mn-ea"/>
                <a:cs typeface="+mn-cs"/>
              </a:rPr>
              <a:t> you</a:t>
            </a:r>
            <a:r>
              <a:rPr lang="en-US" sz="1200" kern="1200" dirty="0" smtClean="0">
                <a:solidFill>
                  <a:schemeClr val="tx1"/>
                </a:solidFill>
                <a:effectLst/>
                <a:latin typeface="+mn-lt"/>
                <a:ea typeface="+mn-ea"/>
                <a:cs typeface="+mn-cs"/>
              </a:rPr>
              <a:t>". </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10</a:t>
            </a:fld>
            <a:endParaRPr lang="en-US"/>
          </a:p>
        </p:txBody>
      </p:sp>
    </p:spTree>
    <p:extLst>
      <p:ext uri="{BB962C8B-B14F-4D97-AF65-F5344CB8AC3E}">
        <p14:creationId xmlns:p14="http://schemas.microsoft.com/office/powerpoint/2010/main" val="642537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r>
              <a:rPr lang="en-US" sz="1200" b="1" i="1" kern="1200" dirty="0" smtClean="0">
                <a:solidFill>
                  <a:schemeClr val="tx1"/>
                </a:solidFill>
                <a:effectLst/>
                <a:latin typeface="+mn-lt"/>
                <a:ea typeface="+mn-ea"/>
                <a:cs typeface="+mn-cs"/>
              </a:rPr>
              <a:t>Paul said 2Co 4:17  “For our light affliction, which is but for a moment, is working for us a far more exceeding and eternal weight of glory, “</a:t>
            </a: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11</a:t>
            </a:fld>
            <a:endParaRPr lang="en-US"/>
          </a:p>
        </p:txBody>
      </p:sp>
    </p:spTree>
    <p:extLst>
      <p:ext uri="{BB962C8B-B14F-4D97-AF65-F5344CB8AC3E}">
        <p14:creationId xmlns:p14="http://schemas.microsoft.com/office/powerpoint/2010/main" val="642537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r>
              <a:rPr lang="en-US" sz="1200" b="1" i="1" kern="1200" dirty="0" smtClean="0">
                <a:solidFill>
                  <a:schemeClr val="tx1"/>
                </a:solidFill>
                <a:effectLst/>
                <a:latin typeface="+mn-lt"/>
                <a:ea typeface="+mn-ea"/>
                <a:cs typeface="+mn-cs"/>
              </a:rPr>
              <a:t>Point 1:  In this article the author talks about “</a:t>
            </a:r>
            <a:r>
              <a:rPr lang="en-US" sz="1200" b="1" i="1" u="sng" kern="1200" dirty="0" smtClean="0">
                <a:solidFill>
                  <a:srgbClr val="FF0000"/>
                </a:solidFill>
                <a:effectLst/>
                <a:latin typeface="+mn-lt"/>
                <a:ea typeface="+mn-ea"/>
                <a:cs typeface="+mn-cs"/>
              </a:rPr>
              <a:t>pessimist</a:t>
            </a:r>
            <a:r>
              <a:rPr lang="en-US" sz="1200" b="1" i="1" kern="1200" dirty="0" smtClean="0">
                <a:solidFill>
                  <a:schemeClr val="tx1"/>
                </a:solidFill>
                <a:effectLst/>
                <a:latin typeface="+mn-lt"/>
                <a:ea typeface="+mn-ea"/>
                <a:cs typeface="+mn-cs"/>
              </a:rPr>
              <a:t>” a “cynic” or a person who is motivated in all their actions by selfishness, and a “fatalist” or one who believe “that all events are determined by fate and are hence inevitable.  </a:t>
            </a:r>
          </a:p>
          <a:p>
            <a:pPr lvl="3"/>
            <a:endParaRPr lang="en-US" sz="1200" b="1" i="1" kern="1200" dirty="0" smtClean="0">
              <a:solidFill>
                <a:schemeClr val="tx1"/>
              </a:solidFill>
              <a:effectLst/>
              <a:latin typeface="+mn-lt"/>
              <a:ea typeface="+mn-ea"/>
              <a:cs typeface="+mn-cs"/>
            </a:endParaRPr>
          </a:p>
          <a:p>
            <a:pPr lvl="0"/>
            <a:r>
              <a:rPr lang="en-US" sz="1200" b="1" i="1" kern="1200" dirty="0" smtClean="0">
                <a:solidFill>
                  <a:schemeClr val="tx1"/>
                </a:solidFill>
                <a:effectLst/>
                <a:latin typeface="+mn-lt"/>
                <a:ea typeface="+mn-ea"/>
                <a:cs typeface="+mn-cs"/>
              </a:rPr>
              <a:t>Point 2:  He states </a:t>
            </a:r>
            <a:r>
              <a:rPr lang="en-US" sz="1200" b="1" i="1" u="sng" kern="1200" dirty="0" smtClean="0">
                <a:solidFill>
                  <a:schemeClr val="tx1"/>
                </a:solidFill>
                <a:effectLst/>
                <a:latin typeface="+mn-lt"/>
                <a:ea typeface="+mn-ea"/>
                <a:cs typeface="+mn-cs"/>
              </a:rPr>
              <a:t>“Such negative people not only hurt themselves, but also those around them</a:t>
            </a:r>
            <a:r>
              <a:rPr lang="en-US" sz="1200" b="1" i="1" kern="1200" dirty="0" smtClean="0">
                <a:solidFill>
                  <a:schemeClr val="tx1"/>
                </a:solidFill>
                <a:effectLst/>
                <a:latin typeface="+mn-lt"/>
                <a:ea typeface="+mn-ea"/>
                <a:cs typeface="+mn-cs"/>
              </a:rPr>
              <a:t>.  They’re especially a </a:t>
            </a:r>
            <a:r>
              <a:rPr lang="en-US" sz="1200" b="1" i="1" u="sng" kern="1200" dirty="0" smtClean="0">
                <a:solidFill>
                  <a:schemeClr val="tx1"/>
                </a:solidFill>
                <a:effectLst/>
                <a:latin typeface="+mn-lt"/>
                <a:ea typeface="+mn-ea"/>
                <a:cs typeface="+mn-cs"/>
              </a:rPr>
              <a:t>menace to any team effort</a:t>
            </a:r>
            <a:r>
              <a:rPr lang="en-US" sz="1200" b="1" i="1" kern="1200" dirty="0" smtClean="0">
                <a:solidFill>
                  <a:schemeClr val="tx1"/>
                </a:solidFill>
                <a:effectLst/>
                <a:latin typeface="+mn-lt"/>
                <a:ea typeface="+mn-ea"/>
                <a:cs typeface="+mn-cs"/>
              </a:rPr>
              <a:t>.  Their negativity tends to break the spirit of those trying to press forward and accomplish something good. The fatalist hurts the group by injecting the idea that: “It’s no use to try; you can’t change things anyway!” The pessimist hurts the group by seeing everything in the most negative way possible—“We’ve tried that before and it didn’t work” or “that’s too hard; we’ll never be able to do that!” And the cynic hurts the group by questioning the motives of everyone else—“You’re just trying to get your own way” or “you’re just trying to put yourself forward!” Indeed, such negative people can really “throw cold water” on almost any project and break down team efforts to work together.</a:t>
            </a:r>
          </a:p>
          <a:p>
            <a:pPr lvl="0"/>
            <a:endParaRPr lang="en-US" sz="1200" b="1" i="1" kern="1200" dirty="0" smtClean="0">
              <a:solidFill>
                <a:schemeClr val="tx1"/>
              </a:solidFill>
              <a:effectLst/>
              <a:latin typeface="+mn-lt"/>
              <a:ea typeface="+mn-ea"/>
              <a:cs typeface="+mn-cs"/>
            </a:endParaRPr>
          </a:p>
          <a:p>
            <a:pPr lvl="0"/>
            <a:r>
              <a:rPr lang="en-US" sz="1200" b="1" i="1" kern="1200" dirty="0" smtClean="0">
                <a:solidFill>
                  <a:schemeClr val="tx1"/>
                </a:solidFill>
                <a:effectLst/>
                <a:latin typeface="+mn-lt"/>
                <a:ea typeface="+mn-ea"/>
                <a:cs typeface="+mn-cs"/>
              </a:rPr>
              <a:t>Point 3:  God not fate controls our world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Jam 4:14-15 whereas you do not know what will happen tomorrow. For what is your life?  It is even a vapor that appears for a little time and then vanishes away.  Instead you ought to say, "If the Lord wills, we shall live and do this or that." </a:t>
            </a: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12</a:t>
            </a:fld>
            <a:endParaRPr lang="en-US"/>
          </a:p>
        </p:txBody>
      </p:sp>
    </p:spTree>
    <p:extLst>
      <p:ext uri="{BB962C8B-B14F-4D97-AF65-F5344CB8AC3E}">
        <p14:creationId xmlns:p14="http://schemas.microsoft.com/office/powerpoint/2010/main" val="642537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13</a:t>
            </a:fld>
            <a:endParaRPr lang="en-US"/>
          </a:p>
        </p:txBody>
      </p:sp>
    </p:spTree>
    <p:extLst>
      <p:ext uri="{BB962C8B-B14F-4D97-AF65-F5344CB8AC3E}">
        <p14:creationId xmlns:p14="http://schemas.microsoft.com/office/powerpoint/2010/main" val="642537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Because of the spiritual blessing we have received </a:t>
            </a:r>
          </a:p>
          <a:p>
            <a:pPr lvl="0"/>
            <a:endParaRPr lang="en-US" sz="1200" b="1" i="1" kern="1200" dirty="0" smtClean="0">
              <a:solidFill>
                <a:schemeClr val="tx1"/>
              </a:solidFill>
              <a:effectLst/>
              <a:latin typeface="+mn-lt"/>
              <a:ea typeface="+mn-ea"/>
              <a:cs typeface="+mn-cs"/>
            </a:endParaRPr>
          </a:p>
          <a:p>
            <a:pPr lvl="0"/>
            <a:r>
              <a:rPr lang="en-US" sz="1200" b="1" i="1" kern="1200" dirty="0" smtClean="0">
                <a:solidFill>
                  <a:schemeClr val="tx1"/>
                </a:solidFill>
                <a:effectLst/>
                <a:latin typeface="+mn-lt"/>
                <a:ea typeface="+mn-ea"/>
                <a:cs typeface="+mn-cs"/>
              </a:rPr>
              <a:t>Col 3:1-2  If then you were raised with Christ, seek those things which are above, where Christ is, sitting at the right hand of God.  Set your mind on things above, not on things on the earth. </a:t>
            </a:r>
          </a:p>
          <a:p>
            <a:pPr lvl="0"/>
            <a:endParaRPr lang="en-US" sz="1200" b="1"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Because God is on our side</a:t>
            </a:r>
          </a:p>
          <a:p>
            <a:pPr lvl="0"/>
            <a:endParaRPr lang="en-US" sz="1200" b="1" i="1" kern="1200" dirty="0" smtClean="0">
              <a:solidFill>
                <a:schemeClr val="tx1"/>
              </a:solidFill>
              <a:effectLst/>
              <a:latin typeface="+mn-lt"/>
              <a:ea typeface="+mn-ea"/>
              <a:cs typeface="+mn-cs"/>
            </a:endParaRPr>
          </a:p>
          <a:p>
            <a:pPr lvl="0"/>
            <a:r>
              <a:rPr lang="en-US" sz="1200" b="1" i="1" kern="1200" dirty="0" err="1" smtClean="0">
                <a:solidFill>
                  <a:schemeClr val="tx1"/>
                </a:solidFill>
                <a:effectLst/>
                <a:latin typeface="+mn-lt"/>
                <a:ea typeface="+mn-ea"/>
                <a:cs typeface="+mn-cs"/>
              </a:rPr>
              <a:t>Php</a:t>
            </a:r>
            <a:r>
              <a:rPr lang="en-US" sz="1200" b="1" i="1" kern="1200" dirty="0" smtClean="0">
                <a:solidFill>
                  <a:schemeClr val="tx1"/>
                </a:solidFill>
                <a:effectLst/>
                <a:latin typeface="+mn-lt"/>
                <a:ea typeface="+mn-ea"/>
                <a:cs typeface="+mn-cs"/>
              </a:rPr>
              <a:t> 4:13  I can do all things through Christ who strengthens me. </a:t>
            </a:r>
          </a:p>
          <a:p>
            <a:pPr lvl="0"/>
            <a:endParaRPr lang="en-US" sz="1200" b="1" i="1" kern="1200" dirty="0" smtClean="0">
              <a:solidFill>
                <a:schemeClr val="tx1"/>
              </a:solidFill>
              <a:effectLst/>
              <a:latin typeface="+mn-lt"/>
              <a:ea typeface="+mn-ea"/>
              <a:cs typeface="+mn-cs"/>
            </a:endParaRPr>
          </a:p>
          <a:p>
            <a:pPr lvl="0"/>
            <a:r>
              <a:rPr lang="en-US" sz="1200" b="1" i="1" kern="1200" dirty="0" smtClean="0">
                <a:solidFill>
                  <a:schemeClr val="tx1"/>
                </a:solidFill>
                <a:effectLst/>
                <a:latin typeface="+mn-lt"/>
                <a:ea typeface="+mn-ea"/>
                <a:cs typeface="+mn-cs"/>
              </a:rPr>
              <a:t>Rom 8:31  What then shall we say to these things? If God is for us, who can be against us?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1Co 3:7</a:t>
            </a:r>
            <a:r>
              <a:rPr lang="en-US" sz="1200" b="0" kern="1200" dirty="0" smtClean="0">
                <a:solidFill>
                  <a:schemeClr val="tx1"/>
                </a:solidFill>
                <a:latin typeface="+mn-lt"/>
                <a:ea typeface="+mn-ea"/>
                <a:cs typeface="+mn-cs"/>
              </a:rPr>
              <a:t>  So then neither he who plants is anything, nor he who waters, but God who gives the increase. </a:t>
            </a: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14</a:t>
            </a:fld>
            <a:endParaRPr lang="en-US"/>
          </a:p>
        </p:txBody>
      </p:sp>
    </p:spTree>
    <p:extLst>
      <p:ext uri="{BB962C8B-B14F-4D97-AF65-F5344CB8AC3E}">
        <p14:creationId xmlns:p14="http://schemas.microsoft.com/office/powerpoint/2010/main" val="642537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15</a:t>
            </a:fld>
            <a:endParaRPr lang="en-US"/>
          </a:p>
        </p:txBody>
      </p:sp>
    </p:spTree>
    <p:extLst>
      <p:ext uri="{BB962C8B-B14F-4D97-AF65-F5344CB8AC3E}">
        <p14:creationId xmlns:p14="http://schemas.microsoft.com/office/powerpoint/2010/main" val="2340976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latin typeface="+mn-lt"/>
                <a:ea typeface="+mn-ea"/>
                <a:cs typeface="+mn-cs"/>
              </a:rPr>
              <a:t>Luk</a:t>
            </a:r>
            <a:r>
              <a:rPr lang="en-US" sz="1200" b="1" kern="1200" dirty="0" smtClean="0">
                <a:solidFill>
                  <a:schemeClr val="tx1"/>
                </a:solidFill>
                <a:latin typeface="+mn-lt"/>
                <a:ea typeface="+mn-ea"/>
                <a:cs typeface="+mn-cs"/>
              </a:rPr>
              <a:t> 3:14</a:t>
            </a:r>
            <a:r>
              <a:rPr lang="en-US" sz="1200" b="0" kern="1200" dirty="0" smtClean="0">
                <a:solidFill>
                  <a:schemeClr val="tx1"/>
                </a:solidFill>
                <a:latin typeface="+mn-lt"/>
                <a:ea typeface="+mn-ea"/>
                <a:cs typeface="+mn-cs"/>
              </a:rPr>
              <a:t>  Likewise the soldiers asked him, saying, "And what shall we do?" So he said to them, "Do not intimidate anyone or accuse falsely, and be content with your wages."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err="1" smtClean="0">
                <a:solidFill>
                  <a:schemeClr val="tx1"/>
                </a:solidFill>
                <a:latin typeface="+mn-lt"/>
                <a:ea typeface="+mn-ea"/>
                <a:cs typeface="+mn-cs"/>
              </a:rPr>
              <a:t>Heb</a:t>
            </a:r>
            <a:r>
              <a:rPr lang="en-US" sz="1200" b="1" kern="1200" dirty="0" smtClean="0">
                <a:solidFill>
                  <a:schemeClr val="tx1"/>
                </a:solidFill>
                <a:latin typeface="+mn-lt"/>
                <a:ea typeface="+mn-ea"/>
                <a:cs typeface="+mn-cs"/>
              </a:rPr>
              <a:t> 13:5</a:t>
            </a:r>
            <a:r>
              <a:rPr lang="en-US" sz="1200" b="0" kern="1200" dirty="0" smtClean="0">
                <a:solidFill>
                  <a:schemeClr val="tx1"/>
                </a:solidFill>
                <a:latin typeface="+mn-lt"/>
                <a:ea typeface="+mn-ea"/>
                <a:cs typeface="+mn-cs"/>
              </a:rPr>
              <a:t>  Let your conduct </a:t>
            </a:r>
            <a:r>
              <a:rPr lang="en-US" sz="1200" b="0" i="1" kern="1200" dirty="0" smtClean="0">
                <a:solidFill>
                  <a:schemeClr val="tx1"/>
                </a:solidFill>
                <a:latin typeface="+mn-lt"/>
                <a:ea typeface="+mn-ea"/>
                <a:cs typeface="+mn-cs"/>
              </a:rPr>
              <a:t>be</a:t>
            </a:r>
            <a:r>
              <a:rPr lang="en-US" sz="1200" b="0" i="0" kern="1200" dirty="0" smtClean="0">
                <a:solidFill>
                  <a:schemeClr val="tx1"/>
                </a:solidFill>
                <a:latin typeface="+mn-lt"/>
                <a:ea typeface="+mn-ea"/>
                <a:cs typeface="+mn-cs"/>
              </a:rPr>
              <a:t> without covetousness; </a:t>
            </a:r>
            <a:r>
              <a:rPr lang="en-US" sz="1200" b="0" i="1" kern="1200" dirty="0" smtClean="0">
                <a:solidFill>
                  <a:schemeClr val="tx1"/>
                </a:solidFill>
                <a:latin typeface="+mn-lt"/>
                <a:ea typeface="+mn-ea"/>
                <a:cs typeface="+mn-cs"/>
              </a:rPr>
              <a:t>be</a:t>
            </a:r>
            <a:r>
              <a:rPr lang="en-US" sz="1200" b="0" i="0" kern="1200" dirty="0" smtClean="0">
                <a:solidFill>
                  <a:schemeClr val="tx1"/>
                </a:solidFill>
                <a:latin typeface="+mn-lt"/>
                <a:ea typeface="+mn-ea"/>
                <a:cs typeface="+mn-cs"/>
              </a:rPr>
              <a:t> content with such things as you have. For He Himself has said, "I WILL NEVER LEAVE YOU NOR FORSAKE YOU." </a:t>
            </a: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16</a:t>
            </a:fld>
            <a:endParaRPr lang="en-US"/>
          </a:p>
        </p:txBody>
      </p:sp>
    </p:spTree>
    <p:extLst>
      <p:ext uri="{BB962C8B-B14F-4D97-AF65-F5344CB8AC3E}">
        <p14:creationId xmlns:p14="http://schemas.microsoft.com/office/powerpoint/2010/main" val="13675510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r>
              <a:rPr lang="en-US" sz="1200" b="1" i="1" kern="1200" dirty="0" smtClean="0">
                <a:solidFill>
                  <a:schemeClr val="tx1"/>
                </a:solidFill>
                <a:effectLst/>
                <a:latin typeface="+mn-lt"/>
                <a:ea typeface="+mn-ea"/>
                <a:cs typeface="+mn-cs"/>
              </a:rPr>
              <a:t>Col 3:2  Set your mind on things above, not on things on the earth.</a:t>
            </a:r>
          </a:p>
          <a:p>
            <a:pPr lvl="0"/>
            <a:endParaRPr lang="en-US" sz="1200" b="1" i="1" kern="1200" dirty="0" smtClean="0">
              <a:solidFill>
                <a:schemeClr val="tx1"/>
              </a:solidFill>
              <a:effectLst/>
              <a:latin typeface="+mn-lt"/>
              <a:ea typeface="+mn-ea"/>
              <a:cs typeface="+mn-cs"/>
            </a:endParaRPr>
          </a:p>
          <a:p>
            <a:pPr lvl="0"/>
            <a:r>
              <a:rPr lang="en-US" sz="1200" b="1" i="1" kern="1200" dirty="0" err="1" smtClean="0">
                <a:solidFill>
                  <a:schemeClr val="tx1"/>
                </a:solidFill>
                <a:effectLst/>
                <a:latin typeface="+mn-lt"/>
                <a:ea typeface="+mn-ea"/>
                <a:cs typeface="+mn-cs"/>
              </a:rPr>
              <a:t>Luk</a:t>
            </a:r>
            <a:r>
              <a:rPr lang="en-US" sz="1200" b="1" i="1" kern="1200" dirty="0" smtClean="0">
                <a:solidFill>
                  <a:schemeClr val="tx1"/>
                </a:solidFill>
                <a:effectLst/>
                <a:latin typeface="+mn-lt"/>
                <a:ea typeface="+mn-ea"/>
                <a:cs typeface="+mn-cs"/>
              </a:rPr>
              <a:t> 12:22-23  Then He said to His disciples, "Therefore I say to you, do not worry about your life, what you will eat; nor about the body, what you will put on.  Life is more than food, and the body is more than clothing. </a:t>
            </a:r>
          </a:p>
          <a:p>
            <a:pPr lvl="0"/>
            <a:endParaRPr lang="en-US" sz="1200" b="1" i="1" kern="1200" dirty="0" smtClean="0">
              <a:solidFill>
                <a:schemeClr val="tx1"/>
              </a:solidFill>
              <a:effectLst/>
              <a:latin typeface="+mn-lt"/>
              <a:ea typeface="+mn-ea"/>
              <a:cs typeface="+mn-cs"/>
            </a:endParaRPr>
          </a:p>
          <a:p>
            <a:pPr lvl="0"/>
            <a:r>
              <a:rPr lang="en-US" sz="1200" b="1" i="1" kern="1200" dirty="0" smtClean="0">
                <a:solidFill>
                  <a:schemeClr val="tx1"/>
                </a:solidFill>
                <a:effectLst/>
                <a:latin typeface="+mn-lt"/>
                <a:ea typeface="+mn-ea"/>
                <a:cs typeface="+mn-cs"/>
              </a:rPr>
              <a:t>1Ti 6:8  And having food and clothing, with these we shall be content. </a:t>
            </a: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17</a:t>
            </a:fld>
            <a:endParaRPr lang="en-US"/>
          </a:p>
        </p:txBody>
      </p:sp>
    </p:spTree>
    <p:extLst>
      <p:ext uri="{BB962C8B-B14F-4D97-AF65-F5344CB8AC3E}">
        <p14:creationId xmlns:p14="http://schemas.microsoft.com/office/powerpoint/2010/main" val="3184806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18</a:t>
            </a:fld>
            <a:endParaRPr lang="en-US"/>
          </a:p>
        </p:txBody>
      </p:sp>
    </p:spTree>
    <p:extLst>
      <p:ext uri="{BB962C8B-B14F-4D97-AF65-F5344CB8AC3E}">
        <p14:creationId xmlns:p14="http://schemas.microsoft.com/office/powerpoint/2010/main" val="111289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Mat 7:15</a:t>
            </a:r>
            <a:r>
              <a:rPr lang="en-US" sz="1200" b="0" kern="1200" dirty="0" smtClean="0">
                <a:solidFill>
                  <a:schemeClr val="tx1"/>
                </a:solidFill>
                <a:latin typeface="+mn-lt"/>
                <a:ea typeface="+mn-ea"/>
                <a:cs typeface="+mn-cs"/>
              </a:rPr>
              <a:t>  "Beware of false prophets, who come to you in sheep's clothing, but inwardly they are ravenous wolves.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Jas 1:14</a:t>
            </a:r>
            <a:r>
              <a:rPr lang="en-US" sz="1200" b="0" kern="1200" dirty="0" smtClean="0">
                <a:solidFill>
                  <a:schemeClr val="tx1"/>
                </a:solidFill>
                <a:latin typeface="+mn-lt"/>
                <a:ea typeface="+mn-ea"/>
                <a:cs typeface="+mn-cs"/>
              </a:rPr>
              <a:t>  But each one is tempted when he is drawn away by his own desires and enticed.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2Ti 4:3</a:t>
            </a:r>
            <a:r>
              <a:rPr lang="en-US" sz="1200" b="0" kern="1200" dirty="0" smtClean="0">
                <a:solidFill>
                  <a:schemeClr val="tx1"/>
                </a:solidFill>
                <a:latin typeface="+mn-lt"/>
                <a:ea typeface="+mn-ea"/>
                <a:cs typeface="+mn-cs"/>
              </a:rPr>
              <a:t>  For the time will come when they will not endure sound doctrine, but according to their own desires, </a:t>
            </a:r>
            <a:r>
              <a:rPr lang="en-US" sz="1200" b="0" i="1" kern="1200" dirty="0" smtClean="0">
                <a:solidFill>
                  <a:schemeClr val="tx1"/>
                </a:solidFill>
                <a:latin typeface="+mn-lt"/>
                <a:ea typeface="+mn-ea"/>
                <a:cs typeface="+mn-cs"/>
              </a:rPr>
              <a:t>because</a:t>
            </a:r>
            <a:r>
              <a:rPr lang="en-US" sz="1200" b="0" i="0" kern="1200" dirty="0" smtClean="0">
                <a:solidFill>
                  <a:schemeClr val="tx1"/>
                </a:solidFill>
                <a:latin typeface="+mn-lt"/>
                <a:ea typeface="+mn-ea"/>
                <a:cs typeface="+mn-cs"/>
              </a:rPr>
              <a:t> they have itching ears, they will heap up for themselves teachers; </a:t>
            </a:r>
          </a:p>
          <a:p>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19</a:t>
            </a:fld>
            <a:endParaRPr lang="en-US"/>
          </a:p>
        </p:txBody>
      </p:sp>
    </p:spTree>
    <p:extLst>
      <p:ext uri="{BB962C8B-B14F-4D97-AF65-F5344CB8AC3E}">
        <p14:creationId xmlns:p14="http://schemas.microsoft.com/office/powerpoint/2010/main" val="3184806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2</a:t>
            </a:fld>
            <a:endParaRPr lang="en-US"/>
          </a:p>
        </p:txBody>
      </p:sp>
    </p:spTree>
    <p:extLst>
      <p:ext uri="{BB962C8B-B14F-4D97-AF65-F5344CB8AC3E}">
        <p14:creationId xmlns:p14="http://schemas.microsoft.com/office/powerpoint/2010/main" val="2671181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20</a:t>
            </a:fld>
            <a:endParaRPr lang="en-US"/>
          </a:p>
        </p:txBody>
      </p:sp>
    </p:spTree>
    <p:extLst>
      <p:ext uri="{BB962C8B-B14F-4D97-AF65-F5344CB8AC3E}">
        <p14:creationId xmlns:p14="http://schemas.microsoft.com/office/powerpoint/2010/main" val="27238197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21</a:t>
            </a:fld>
            <a:endParaRPr lang="en-US"/>
          </a:p>
        </p:txBody>
      </p:sp>
    </p:spTree>
    <p:extLst>
      <p:ext uri="{BB962C8B-B14F-4D97-AF65-F5344CB8AC3E}">
        <p14:creationId xmlns:p14="http://schemas.microsoft.com/office/powerpoint/2010/main" val="1004045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22</a:t>
            </a:fld>
            <a:endParaRPr lang="en-US"/>
          </a:p>
        </p:txBody>
      </p:sp>
    </p:spTree>
    <p:extLst>
      <p:ext uri="{BB962C8B-B14F-4D97-AF65-F5344CB8AC3E}">
        <p14:creationId xmlns:p14="http://schemas.microsoft.com/office/powerpoint/2010/main" val="1782173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3</a:t>
            </a:fld>
            <a:endParaRPr lang="en-US"/>
          </a:p>
        </p:txBody>
      </p:sp>
    </p:spTree>
    <p:extLst>
      <p:ext uri="{BB962C8B-B14F-4D97-AF65-F5344CB8AC3E}">
        <p14:creationId xmlns:p14="http://schemas.microsoft.com/office/powerpoint/2010/main" val="1296460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4</a:t>
            </a:fld>
            <a:endParaRPr lang="en-US"/>
          </a:p>
        </p:txBody>
      </p:sp>
    </p:spTree>
    <p:extLst>
      <p:ext uri="{BB962C8B-B14F-4D97-AF65-F5344CB8AC3E}">
        <p14:creationId xmlns:p14="http://schemas.microsoft.com/office/powerpoint/2010/main" val="2768163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5</a:t>
            </a:fld>
            <a:endParaRPr lang="en-US"/>
          </a:p>
        </p:txBody>
      </p:sp>
    </p:spTree>
    <p:extLst>
      <p:ext uri="{BB962C8B-B14F-4D97-AF65-F5344CB8AC3E}">
        <p14:creationId xmlns:p14="http://schemas.microsoft.com/office/powerpoint/2010/main" val="3477359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6</a:t>
            </a:fld>
            <a:endParaRPr lang="en-US"/>
          </a:p>
        </p:txBody>
      </p:sp>
    </p:spTree>
    <p:extLst>
      <p:ext uri="{BB962C8B-B14F-4D97-AF65-F5344CB8AC3E}">
        <p14:creationId xmlns:p14="http://schemas.microsoft.com/office/powerpoint/2010/main" val="1335599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06E60-2320-1940-B5B4-264A4C11D55F}" type="slidenum">
              <a:rPr lang="en-US" smtClean="0"/>
              <a:t>7</a:t>
            </a:fld>
            <a:endParaRPr lang="en-US"/>
          </a:p>
        </p:txBody>
      </p:sp>
    </p:spTree>
    <p:extLst>
      <p:ext uri="{BB962C8B-B14F-4D97-AF65-F5344CB8AC3E}">
        <p14:creationId xmlns:p14="http://schemas.microsoft.com/office/powerpoint/2010/main" val="2921891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Point one: Tell</a:t>
            </a:r>
            <a:r>
              <a:rPr lang="en-US" baseline="0" dirty="0" smtClean="0"/>
              <a:t> about a fellow brother stating “Well I can love him as a brother in Christ, but I don’t have to like him”</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1Jn 3:10</a:t>
            </a:r>
            <a:r>
              <a:rPr lang="en-US" sz="1200" b="0" kern="1200" dirty="0" smtClean="0">
                <a:solidFill>
                  <a:schemeClr val="tx1"/>
                </a:solidFill>
                <a:latin typeface="+mn-lt"/>
                <a:ea typeface="+mn-ea"/>
                <a:cs typeface="+mn-cs"/>
              </a:rPr>
              <a:t>  In this the children of God and the children of the devil are manifest: Whoever does not practice righteousness is not of God, nor </a:t>
            </a:r>
            <a:r>
              <a:rPr lang="en-US" sz="1200" b="0" i="1" kern="1200" dirty="0" smtClean="0">
                <a:solidFill>
                  <a:schemeClr val="tx1"/>
                </a:solidFill>
                <a:latin typeface="+mn-lt"/>
                <a:ea typeface="+mn-ea"/>
                <a:cs typeface="+mn-cs"/>
              </a:rPr>
              <a:t>is</a:t>
            </a:r>
            <a:r>
              <a:rPr lang="en-US" sz="1200" b="0" i="0" kern="1200" dirty="0" smtClean="0">
                <a:solidFill>
                  <a:schemeClr val="tx1"/>
                </a:solidFill>
                <a:latin typeface="+mn-lt"/>
                <a:ea typeface="+mn-ea"/>
                <a:cs typeface="+mn-cs"/>
              </a:rPr>
              <a:t> he who does not love his brother.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1Jn 4:20</a:t>
            </a:r>
            <a:r>
              <a:rPr lang="en-US" sz="1200" b="0" kern="1200" dirty="0" smtClean="0">
                <a:solidFill>
                  <a:schemeClr val="tx1"/>
                </a:solidFill>
                <a:latin typeface="+mn-lt"/>
                <a:ea typeface="+mn-ea"/>
                <a:cs typeface="+mn-cs"/>
              </a:rPr>
              <a:t>  If someone says, "I love God," and hates his brother, he is a liar; for he who does not love his brother whom he has seen, how can he love God whom he has not seen? </a:t>
            </a:r>
          </a:p>
          <a:p>
            <a:endParaRPr lang="en-US" baseline="0" dirty="0" smtClean="0"/>
          </a:p>
          <a:p>
            <a:r>
              <a:rPr lang="en-US" baseline="0" dirty="0" smtClean="0"/>
              <a:t>Also, Tell how the priest and Levite were Pessimistic in </a:t>
            </a:r>
            <a:r>
              <a:rPr lang="en-US" baseline="0" dirty="0" err="1" smtClean="0"/>
              <a:t>Lk</a:t>
            </a:r>
            <a:r>
              <a:rPr lang="en-US" baseline="0" dirty="0" smtClean="0"/>
              <a:t> 10:31-32</a:t>
            </a:r>
          </a:p>
          <a:p>
            <a:endParaRPr lang="en-US" baseline="0" dirty="0" smtClean="0"/>
          </a:p>
          <a:p>
            <a:r>
              <a:rPr lang="en-US" sz="1200" b="1" kern="1200" dirty="0" err="1" smtClean="0">
                <a:solidFill>
                  <a:schemeClr val="tx1"/>
                </a:solidFill>
                <a:latin typeface="+mn-lt"/>
                <a:ea typeface="+mn-ea"/>
                <a:cs typeface="+mn-cs"/>
              </a:rPr>
              <a:t>Luk</a:t>
            </a:r>
            <a:r>
              <a:rPr lang="en-US" sz="1200" b="1" kern="1200" dirty="0" smtClean="0">
                <a:solidFill>
                  <a:schemeClr val="tx1"/>
                </a:solidFill>
                <a:latin typeface="+mn-lt"/>
                <a:ea typeface="+mn-ea"/>
                <a:cs typeface="+mn-cs"/>
              </a:rPr>
              <a:t> 10:31</a:t>
            </a:r>
            <a:r>
              <a:rPr lang="en-US" sz="1200" b="0" kern="1200" dirty="0" smtClean="0">
                <a:solidFill>
                  <a:schemeClr val="tx1"/>
                </a:solidFill>
                <a:latin typeface="+mn-lt"/>
                <a:ea typeface="+mn-ea"/>
                <a:cs typeface="+mn-cs"/>
              </a:rPr>
              <a:t>  Now by chance a certain priest came down that road. And when he saw him, he passed by on the other side. </a:t>
            </a:r>
          </a:p>
          <a:p>
            <a:r>
              <a:rPr lang="en-US" sz="1200" b="0" kern="1200" dirty="0" err="1" smtClean="0">
                <a:solidFill>
                  <a:schemeClr val="tx1"/>
                </a:solidFill>
                <a:latin typeface="+mn-lt"/>
                <a:ea typeface="+mn-ea"/>
                <a:cs typeface="+mn-cs"/>
              </a:rPr>
              <a:t>Luk</a:t>
            </a:r>
            <a:r>
              <a:rPr lang="en-US" sz="1200" b="0" kern="1200" dirty="0" smtClean="0">
                <a:solidFill>
                  <a:schemeClr val="tx1"/>
                </a:solidFill>
                <a:latin typeface="+mn-lt"/>
                <a:ea typeface="+mn-ea"/>
                <a:cs typeface="+mn-cs"/>
              </a:rPr>
              <a:t> 10:32  Likewise a Levite, when he arrived at the place, came and looked, and passed by on the other side. </a:t>
            </a:r>
          </a:p>
          <a:p>
            <a:endParaRPr lang="en-US" sz="1200" b="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Mar 12:33</a:t>
            </a:r>
            <a:r>
              <a:rPr lang="en-US" sz="1200" b="0" kern="1200" dirty="0" smtClean="0">
                <a:solidFill>
                  <a:schemeClr val="tx1"/>
                </a:solidFill>
                <a:latin typeface="+mn-lt"/>
                <a:ea typeface="+mn-ea"/>
                <a:cs typeface="+mn-cs"/>
              </a:rPr>
              <a:t>  And to love Him with all the heart, with all the understanding, with all the soul, and with all the strength, and to love one's neighbor as oneself, is more than all the whole burnt offerings and sacrifices." </a:t>
            </a:r>
            <a:endParaRPr lang="en-US" dirty="0"/>
          </a:p>
        </p:txBody>
      </p:sp>
      <p:sp>
        <p:nvSpPr>
          <p:cNvPr id="4" name="Slide Number Placeholder 3"/>
          <p:cNvSpPr>
            <a:spLocks noGrp="1"/>
          </p:cNvSpPr>
          <p:nvPr>
            <p:ph type="sldNum" sz="quarter" idx="10"/>
          </p:nvPr>
        </p:nvSpPr>
        <p:spPr/>
        <p:txBody>
          <a:bodyPr/>
          <a:lstStyle/>
          <a:p>
            <a:fld id="{69C06E60-2320-1940-B5B4-264A4C11D55F}" type="slidenum">
              <a:rPr lang="en-US" smtClean="0"/>
              <a:t>8</a:t>
            </a:fld>
            <a:endParaRPr lang="en-US"/>
          </a:p>
        </p:txBody>
      </p:sp>
    </p:spTree>
    <p:extLst>
      <p:ext uri="{BB962C8B-B14F-4D97-AF65-F5344CB8AC3E}">
        <p14:creationId xmlns:p14="http://schemas.microsoft.com/office/powerpoint/2010/main" val="642537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Mat 5:16  Let your light so shine before men, that they may see your good works and glorify your Father in heaven.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1Jn 3:18</a:t>
            </a:r>
            <a:r>
              <a:rPr lang="en-US" sz="1200" b="0" kern="1200" dirty="0" smtClean="0">
                <a:solidFill>
                  <a:schemeClr val="tx1"/>
                </a:solidFill>
                <a:latin typeface="+mn-lt"/>
                <a:ea typeface="+mn-ea"/>
                <a:cs typeface="+mn-cs"/>
              </a:rPr>
              <a:t>  My little children, let us not love in word or in tongue, but in deed and in truth. </a:t>
            </a:r>
          </a:p>
          <a:p>
            <a:endParaRPr lang="en-US" baseline="0" dirty="0" smtClean="0"/>
          </a:p>
        </p:txBody>
      </p:sp>
      <p:sp>
        <p:nvSpPr>
          <p:cNvPr id="4" name="Slide Number Placeholder 3"/>
          <p:cNvSpPr>
            <a:spLocks noGrp="1"/>
          </p:cNvSpPr>
          <p:nvPr>
            <p:ph type="sldNum" sz="quarter" idx="10"/>
          </p:nvPr>
        </p:nvSpPr>
        <p:spPr/>
        <p:txBody>
          <a:bodyPr/>
          <a:lstStyle/>
          <a:p>
            <a:fld id="{69C06E60-2320-1940-B5B4-264A4C11D55F}" type="slidenum">
              <a:rPr lang="en-US" smtClean="0"/>
              <a:t>9</a:t>
            </a:fld>
            <a:endParaRPr lang="en-US"/>
          </a:p>
        </p:txBody>
      </p:sp>
    </p:spTree>
    <p:extLst>
      <p:ext uri="{BB962C8B-B14F-4D97-AF65-F5344CB8AC3E}">
        <p14:creationId xmlns:p14="http://schemas.microsoft.com/office/powerpoint/2010/main" val="642537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9778A-5CCC-5543-B606-B4405A217C42}" type="datetime1">
              <a:rPr lang="en-US" smtClean="0"/>
              <a:t>12/23/12</a:t>
            </a:fld>
            <a:endParaRPr lang="en-US"/>
          </a:p>
        </p:txBody>
      </p:sp>
      <p:sp>
        <p:nvSpPr>
          <p:cNvPr id="5" name="Footer Placeholder 4"/>
          <p:cNvSpPr>
            <a:spLocks noGrp="1"/>
          </p:cNvSpPr>
          <p:nvPr>
            <p:ph type="ftr" sz="quarter" idx="11"/>
          </p:nvPr>
        </p:nvSpPr>
        <p:spPr/>
        <p:txBody>
          <a:bodyPr/>
          <a:lstStyle/>
          <a:p>
            <a:r>
              <a:rPr lang="en-US" smtClean="0"/>
              <a:t>Optimism</a:t>
            </a:r>
            <a:endParaRPr lang="en-US"/>
          </a:p>
        </p:txBody>
      </p:sp>
      <p:sp>
        <p:nvSpPr>
          <p:cNvPr id="6" name="Slide Number Placeholder 5"/>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4079653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EB676-C178-AF4E-8C77-5DAB7FEE9A4C}" type="datetime1">
              <a:rPr lang="en-US" smtClean="0"/>
              <a:t>12/23/12</a:t>
            </a:fld>
            <a:endParaRPr lang="en-US"/>
          </a:p>
        </p:txBody>
      </p:sp>
      <p:sp>
        <p:nvSpPr>
          <p:cNvPr id="5" name="Footer Placeholder 4"/>
          <p:cNvSpPr>
            <a:spLocks noGrp="1"/>
          </p:cNvSpPr>
          <p:nvPr>
            <p:ph type="ftr" sz="quarter" idx="11"/>
          </p:nvPr>
        </p:nvSpPr>
        <p:spPr/>
        <p:txBody>
          <a:bodyPr/>
          <a:lstStyle/>
          <a:p>
            <a:r>
              <a:rPr lang="en-US" smtClean="0"/>
              <a:t>Optimism</a:t>
            </a:r>
            <a:endParaRPr lang="en-US"/>
          </a:p>
        </p:txBody>
      </p:sp>
      <p:sp>
        <p:nvSpPr>
          <p:cNvPr id="6" name="Slide Number Placeholder 5"/>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453534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D3B54C-33BC-1F44-9771-95DFA35277F1}" type="datetime1">
              <a:rPr lang="en-US" smtClean="0"/>
              <a:t>12/23/12</a:t>
            </a:fld>
            <a:endParaRPr lang="en-US"/>
          </a:p>
        </p:txBody>
      </p:sp>
      <p:sp>
        <p:nvSpPr>
          <p:cNvPr id="5" name="Footer Placeholder 4"/>
          <p:cNvSpPr>
            <a:spLocks noGrp="1"/>
          </p:cNvSpPr>
          <p:nvPr>
            <p:ph type="ftr" sz="quarter" idx="11"/>
          </p:nvPr>
        </p:nvSpPr>
        <p:spPr/>
        <p:txBody>
          <a:bodyPr/>
          <a:lstStyle/>
          <a:p>
            <a:r>
              <a:rPr lang="en-US" smtClean="0"/>
              <a:t>Optimism</a:t>
            </a:r>
            <a:endParaRPr lang="en-US"/>
          </a:p>
        </p:txBody>
      </p:sp>
      <p:sp>
        <p:nvSpPr>
          <p:cNvPr id="6" name="Slide Number Placeholder 5"/>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277189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FF0000"/>
                </a:solidFill>
                <a:latin typeface="Noteworthy Bold"/>
                <a:cs typeface="Noteworthy Bold"/>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oteworthy Light"/>
                <a:cs typeface="Noteworthy Light"/>
              </a:defRPr>
            </a:lvl1pPr>
            <a:lvl2pPr>
              <a:defRPr>
                <a:latin typeface="Noteworthy Light"/>
                <a:cs typeface="Noteworthy Light"/>
              </a:defRPr>
            </a:lvl2pPr>
            <a:lvl3pPr>
              <a:defRPr>
                <a:latin typeface="Noteworthy Light"/>
                <a:cs typeface="Noteworthy Light"/>
              </a:defRPr>
            </a:lvl3pPr>
            <a:lvl4pPr>
              <a:defRPr>
                <a:latin typeface="Noteworthy Light"/>
                <a:cs typeface="Noteworthy Light"/>
              </a:defRPr>
            </a:lvl4pPr>
            <a:lvl5pPr>
              <a:defRPr>
                <a:latin typeface="Noteworthy Light"/>
                <a:cs typeface="Noteworthy 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6D501D3-420D-4746-8C9A-8645107273FC}" type="datetime1">
              <a:rPr lang="en-US" smtClean="0"/>
              <a:t>12/23/12</a:t>
            </a:fld>
            <a:endParaRPr lang="en-US"/>
          </a:p>
        </p:txBody>
      </p:sp>
      <p:sp>
        <p:nvSpPr>
          <p:cNvPr id="5" name="Footer Placeholder 4"/>
          <p:cNvSpPr>
            <a:spLocks noGrp="1"/>
          </p:cNvSpPr>
          <p:nvPr>
            <p:ph type="ftr" sz="quarter" idx="11"/>
          </p:nvPr>
        </p:nvSpPr>
        <p:spPr>
          <a:xfrm>
            <a:off x="3124200" y="6126165"/>
            <a:ext cx="2895600" cy="595312"/>
          </a:xfrm>
        </p:spPr>
        <p:txBody>
          <a:bodyPr/>
          <a:lstStyle>
            <a:lvl1pPr>
              <a:defRPr sz="2400">
                <a:solidFill>
                  <a:schemeClr val="bg1"/>
                </a:solidFill>
                <a:latin typeface="Noteworthy Light"/>
                <a:cs typeface="Noteworthy Light"/>
              </a:defRPr>
            </a:lvl1pPr>
          </a:lstStyle>
          <a:p>
            <a:r>
              <a:rPr lang="en-US" smtClean="0"/>
              <a:t>Optimism</a:t>
            </a:r>
            <a:endParaRPr lang="en-US" dirty="0"/>
          </a:p>
        </p:txBody>
      </p:sp>
      <p:sp>
        <p:nvSpPr>
          <p:cNvPr id="6" name="Slide Number Placeholder 5"/>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1269708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044825"/>
            <a:ext cx="7772400" cy="1362075"/>
          </a:xfrm>
        </p:spPr>
        <p:txBody>
          <a:bodyPr anchor="t"/>
          <a:lstStyle>
            <a:lvl1pPr algn="l">
              <a:defRPr sz="4000" b="0" i="0" cap="all">
                <a:latin typeface="Noteworthy Bold"/>
                <a:cs typeface="Noteworthy Bold"/>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47D5E59-E403-3448-B01A-7BD72F14A228}" type="datetime1">
              <a:rPr lang="en-US" smtClean="0"/>
              <a:t>12/23/12</a:t>
            </a:fld>
            <a:endParaRPr lang="en-US"/>
          </a:p>
        </p:txBody>
      </p:sp>
      <p:sp>
        <p:nvSpPr>
          <p:cNvPr id="5" name="Footer Placeholder 4"/>
          <p:cNvSpPr>
            <a:spLocks noGrp="1"/>
          </p:cNvSpPr>
          <p:nvPr>
            <p:ph type="ftr" sz="quarter" idx="11"/>
          </p:nvPr>
        </p:nvSpPr>
        <p:spPr/>
        <p:txBody>
          <a:bodyPr/>
          <a:lstStyle>
            <a:lvl1pPr>
              <a:defRPr sz="2400">
                <a:solidFill>
                  <a:srgbClr val="FFFFFF"/>
                </a:solidFill>
                <a:latin typeface="Noteworthy Light"/>
                <a:cs typeface="Noteworthy Light"/>
              </a:defRPr>
            </a:lvl1pPr>
          </a:lstStyle>
          <a:p>
            <a:r>
              <a:rPr lang="en-US" dirty="0" smtClean="0"/>
              <a:t>Optimism</a:t>
            </a:r>
            <a:endParaRPr lang="en-US" dirty="0"/>
          </a:p>
        </p:txBody>
      </p:sp>
      <p:sp>
        <p:nvSpPr>
          <p:cNvPr id="6" name="Slide Number Placeholder 5"/>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192472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320BDB-5C84-6E40-81A0-7538F40CC0CE}" type="datetime1">
              <a:rPr lang="en-US" smtClean="0"/>
              <a:t>12/23/12</a:t>
            </a:fld>
            <a:endParaRPr lang="en-US"/>
          </a:p>
        </p:txBody>
      </p:sp>
      <p:sp>
        <p:nvSpPr>
          <p:cNvPr id="6" name="Footer Placeholder 5"/>
          <p:cNvSpPr>
            <a:spLocks noGrp="1"/>
          </p:cNvSpPr>
          <p:nvPr>
            <p:ph type="ftr" sz="quarter" idx="11"/>
          </p:nvPr>
        </p:nvSpPr>
        <p:spPr/>
        <p:txBody>
          <a:bodyPr/>
          <a:lstStyle/>
          <a:p>
            <a:r>
              <a:rPr lang="en-US" smtClean="0"/>
              <a:t>Optimism</a:t>
            </a:r>
            <a:endParaRPr lang="en-US"/>
          </a:p>
        </p:txBody>
      </p:sp>
      <p:sp>
        <p:nvSpPr>
          <p:cNvPr id="7" name="Slide Number Placeholder 6"/>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267800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B9AEBD-1AEB-0940-A95D-7F26340FF4C0}" type="datetime1">
              <a:rPr lang="en-US" smtClean="0"/>
              <a:t>12/23/12</a:t>
            </a:fld>
            <a:endParaRPr lang="en-US"/>
          </a:p>
        </p:txBody>
      </p:sp>
      <p:sp>
        <p:nvSpPr>
          <p:cNvPr id="8" name="Footer Placeholder 7"/>
          <p:cNvSpPr>
            <a:spLocks noGrp="1"/>
          </p:cNvSpPr>
          <p:nvPr>
            <p:ph type="ftr" sz="quarter" idx="11"/>
          </p:nvPr>
        </p:nvSpPr>
        <p:spPr/>
        <p:txBody>
          <a:bodyPr/>
          <a:lstStyle/>
          <a:p>
            <a:r>
              <a:rPr lang="en-US" smtClean="0"/>
              <a:t>Optimism</a:t>
            </a:r>
            <a:endParaRPr lang="en-US"/>
          </a:p>
        </p:txBody>
      </p:sp>
      <p:sp>
        <p:nvSpPr>
          <p:cNvPr id="9" name="Slide Number Placeholder 8"/>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2999685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ED645D-0E58-C54E-9291-1552E7560782}" type="datetime1">
              <a:rPr lang="en-US" smtClean="0"/>
              <a:t>12/23/12</a:t>
            </a:fld>
            <a:endParaRPr lang="en-US"/>
          </a:p>
        </p:txBody>
      </p:sp>
      <p:sp>
        <p:nvSpPr>
          <p:cNvPr id="4" name="Footer Placeholder 3"/>
          <p:cNvSpPr>
            <a:spLocks noGrp="1"/>
          </p:cNvSpPr>
          <p:nvPr>
            <p:ph type="ftr" sz="quarter" idx="11"/>
          </p:nvPr>
        </p:nvSpPr>
        <p:spPr/>
        <p:txBody>
          <a:bodyPr/>
          <a:lstStyle/>
          <a:p>
            <a:r>
              <a:rPr lang="en-US" smtClean="0"/>
              <a:t>Optimism</a:t>
            </a:r>
            <a:endParaRPr lang="en-US"/>
          </a:p>
        </p:txBody>
      </p:sp>
      <p:sp>
        <p:nvSpPr>
          <p:cNvPr id="5" name="Slide Number Placeholder 4"/>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47803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CBF5A-281B-1F42-A1E6-C219927D0E63}" type="datetime1">
              <a:rPr lang="en-US" smtClean="0"/>
              <a:t>12/23/12</a:t>
            </a:fld>
            <a:endParaRPr lang="en-US"/>
          </a:p>
        </p:txBody>
      </p:sp>
      <p:sp>
        <p:nvSpPr>
          <p:cNvPr id="3" name="Footer Placeholder 2"/>
          <p:cNvSpPr>
            <a:spLocks noGrp="1"/>
          </p:cNvSpPr>
          <p:nvPr>
            <p:ph type="ftr" sz="quarter" idx="11"/>
          </p:nvPr>
        </p:nvSpPr>
        <p:spPr/>
        <p:txBody>
          <a:bodyPr/>
          <a:lstStyle/>
          <a:p>
            <a:r>
              <a:rPr lang="en-US" smtClean="0"/>
              <a:t>Optimism</a:t>
            </a:r>
            <a:endParaRPr lang="en-US"/>
          </a:p>
        </p:txBody>
      </p:sp>
      <p:sp>
        <p:nvSpPr>
          <p:cNvPr id="4" name="Slide Number Placeholder 3"/>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153915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AA364-C550-E649-A6A2-599153F042C6}" type="datetime1">
              <a:rPr lang="en-US" smtClean="0"/>
              <a:t>12/23/12</a:t>
            </a:fld>
            <a:endParaRPr lang="en-US"/>
          </a:p>
        </p:txBody>
      </p:sp>
      <p:sp>
        <p:nvSpPr>
          <p:cNvPr id="6" name="Footer Placeholder 5"/>
          <p:cNvSpPr>
            <a:spLocks noGrp="1"/>
          </p:cNvSpPr>
          <p:nvPr>
            <p:ph type="ftr" sz="quarter" idx="11"/>
          </p:nvPr>
        </p:nvSpPr>
        <p:spPr/>
        <p:txBody>
          <a:bodyPr/>
          <a:lstStyle/>
          <a:p>
            <a:r>
              <a:rPr lang="en-US" smtClean="0"/>
              <a:t>Optimism</a:t>
            </a:r>
            <a:endParaRPr lang="en-US"/>
          </a:p>
        </p:txBody>
      </p:sp>
      <p:sp>
        <p:nvSpPr>
          <p:cNvPr id="7" name="Slide Number Placeholder 6"/>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48011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7F7EC1-B4EB-5D46-8319-ADB27C474507}" type="datetime1">
              <a:rPr lang="en-US" smtClean="0"/>
              <a:t>12/23/12</a:t>
            </a:fld>
            <a:endParaRPr lang="en-US"/>
          </a:p>
        </p:txBody>
      </p:sp>
      <p:sp>
        <p:nvSpPr>
          <p:cNvPr id="6" name="Footer Placeholder 5"/>
          <p:cNvSpPr>
            <a:spLocks noGrp="1"/>
          </p:cNvSpPr>
          <p:nvPr>
            <p:ph type="ftr" sz="quarter" idx="11"/>
          </p:nvPr>
        </p:nvSpPr>
        <p:spPr/>
        <p:txBody>
          <a:bodyPr/>
          <a:lstStyle/>
          <a:p>
            <a:r>
              <a:rPr lang="en-US" smtClean="0"/>
              <a:t>Optimism</a:t>
            </a:r>
            <a:endParaRPr lang="en-US"/>
          </a:p>
        </p:txBody>
      </p:sp>
      <p:sp>
        <p:nvSpPr>
          <p:cNvPr id="7" name="Slide Number Placeholder 6"/>
          <p:cNvSpPr>
            <a:spLocks noGrp="1"/>
          </p:cNvSpPr>
          <p:nvPr>
            <p:ph type="sldNum" sz="quarter" idx="12"/>
          </p:nvPr>
        </p:nvSpPr>
        <p:spPr/>
        <p:txBody>
          <a:bodyPr/>
          <a:lstStyle/>
          <a:p>
            <a:fld id="{75DD7AA2-7B4D-D74C-AAA7-64A7EADBA171}" type="slidenum">
              <a:rPr lang="en-US" smtClean="0"/>
              <a:t>‹#›</a:t>
            </a:fld>
            <a:endParaRPr lang="en-US"/>
          </a:p>
        </p:txBody>
      </p:sp>
    </p:spTree>
    <p:extLst>
      <p:ext uri="{BB962C8B-B14F-4D97-AF65-F5344CB8AC3E}">
        <p14:creationId xmlns:p14="http://schemas.microsoft.com/office/powerpoint/2010/main" val="41481667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BCFDC-4BF8-6F4E-B58F-6BBDF5D1FC19}" type="datetime1">
              <a:rPr lang="en-US" smtClean="0"/>
              <a:t>12/23/12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Optimism</a:t>
            </a: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D7AA2-7B4D-D74C-AAA7-64A7EADBA171}" type="slidenum">
              <a:rPr lang="en-US" smtClean="0"/>
              <a:t>‹#›</a:t>
            </a:fld>
            <a:endParaRPr lang="en-US"/>
          </a:p>
        </p:txBody>
      </p:sp>
    </p:spTree>
    <p:extLst>
      <p:ext uri="{BB962C8B-B14F-4D97-AF65-F5344CB8AC3E}">
        <p14:creationId xmlns:p14="http://schemas.microsoft.com/office/powerpoint/2010/main" val="1852479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dictionary.reference.com/browse/disposi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dictionary.reference.com/browse/happines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550" y="2676813"/>
            <a:ext cx="8024711" cy="1470025"/>
          </a:xfrm>
        </p:spPr>
        <p:txBody>
          <a:bodyPr>
            <a:noAutofit/>
          </a:bodyPr>
          <a:lstStyle/>
          <a:p>
            <a:r>
              <a:rPr lang="en-US" sz="5400"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Optimism</a:t>
            </a:r>
            <a:r>
              <a:rPr lang="en-US"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r>
              <a:rPr lang="en-US" sz="2800"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versus</a:t>
            </a:r>
            <a:r>
              <a:rPr lang="en-US"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r>
              <a:rPr lang="en-US" sz="5400"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Pessimism</a:t>
            </a:r>
            <a:r>
              <a:rPr lang="en-US" sz="4800"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r>
              <a:rPr lang="en-US"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endParaRPr lang="en-US" b="1" i="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7" name="Subtitle 6"/>
          <p:cNvSpPr>
            <a:spLocks noGrp="1"/>
          </p:cNvSpPr>
          <p:nvPr>
            <p:ph type="subTitle" idx="1"/>
          </p:nvPr>
        </p:nvSpPr>
        <p:spPr>
          <a:xfrm>
            <a:off x="1371600" y="4146837"/>
            <a:ext cx="6400800" cy="17526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b="1" i="1" cap="all" dirty="0" smtClean="0">
                <a:ln/>
                <a:solidFill>
                  <a:srgbClr val="FF0000"/>
                </a:solidFill>
                <a:effectLst>
                  <a:outerShdw blurRad="19685" dist="12700" dir="5400000" algn="tl" rotWithShape="0">
                    <a:schemeClr val="accent1">
                      <a:satMod val="130000"/>
                      <a:alpha val="60000"/>
                    </a:schemeClr>
                  </a:outerShdw>
                </a:effectLst>
              </a:rPr>
              <a:t>How Should the Christian View the World?</a:t>
            </a:r>
            <a:endParaRPr lang="en-US" b="1" i="1" cap="all" dirty="0">
              <a:ln/>
              <a:solidFill>
                <a:srgbClr val="FF0000"/>
              </a:solidFill>
              <a:effectLst>
                <a:outerShdw blurRad="19685" dist="12700" dir="5400000" algn="tl" rotWithShape="0">
                  <a:schemeClr val="accent1">
                    <a:satMod val="130000"/>
                    <a:alpha val="60000"/>
                  </a:schemeClr>
                </a:outerShdw>
              </a:effectLst>
            </a:endParaRPr>
          </a:p>
        </p:txBody>
      </p:sp>
    </p:spTree>
    <p:extLst>
      <p:ext uri="{BB962C8B-B14F-4D97-AF65-F5344CB8AC3E}">
        <p14:creationId xmlns:p14="http://schemas.microsoft.com/office/powerpoint/2010/main" val="27284058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Optimism Concerning Our Health</a:t>
            </a:r>
            <a:endParaRPr lang="en-US" dirty="0"/>
          </a:p>
        </p:txBody>
      </p:sp>
      <p:sp>
        <p:nvSpPr>
          <p:cNvPr id="3" name="Content Placeholder 2"/>
          <p:cNvSpPr>
            <a:spLocks noGrp="1"/>
          </p:cNvSpPr>
          <p:nvPr>
            <p:ph idx="1"/>
          </p:nvPr>
        </p:nvSpPr>
        <p:spPr/>
        <p:txBody>
          <a:bodyPr>
            <a:normAutofit/>
          </a:bodyPr>
          <a:lstStyle/>
          <a:p>
            <a:pPr>
              <a:spcAft>
                <a:spcPts val="1000"/>
              </a:spcAft>
            </a:pPr>
            <a:r>
              <a:rPr lang="en-US" dirty="0" err="1" smtClean="0"/>
              <a:t>Hypercondrism</a:t>
            </a:r>
            <a:endParaRPr lang="en-US" dirty="0" smtClean="0"/>
          </a:p>
          <a:p>
            <a:r>
              <a:rPr lang="en-US" dirty="0" smtClean="0"/>
              <a:t>Becoming depressed over one’s health or of a loved one</a:t>
            </a:r>
          </a:p>
          <a:p>
            <a:pPr lvl="1"/>
            <a:r>
              <a:rPr lang="en-US" dirty="0" smtClean="0"/>
              <a:t>Rom 8:31</a:t>
            </a:r>
          </a:p>
          <a:p>
            <a:pPr lvl="1"/>
            <a:r>
              <a:rPr lang="en-US" dirty="0" err="1" smtClean="0"/>
              <a:t>Heb</a:t>
            </a:r>
            <a:r>
              <a:rPr lang="en-US" dirty="0" smtClean="0"/>
              <a:t> 13:5</a:t>
            </a:r>
            <a:endParaRPr lang="en-US" dirty="0"/>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9989368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Optimism Concerning Our Health</a:t>
            </a:r>
            <a:endParaRPr lang="en-US" dirty="0"/>
          </a:p>
        </p:txBody>
      </p:sp>
      <p:sp>
        <p:nvSpPr>
          <p:cNvPr id="3" name="Content Placeholder 2"/>
          <p:cNvSpPr>
            <a:spLocks noGrp="1"/>
          </p:cNvSpPr>
          <p:nvPr>
            <p:ph idx="1"/>
          </p:nvPr>
        </p:nvSpPr>
        <p:spPr/>
        <p:txBody>
          <a:bodyPr>
            <a:normAutofit/>
          </a:bodyPr>
          <a:lstStyle/>
          <a:p>
            <a:pPr>
              <a:spcAft>
                <a:spcPts val="1000"/>
              </a:spcAft>
            </a:pPr>
            <a:r>
              <a:rPr lang="en-US" dirty="0" smtClean="0"/>
              <a:t>2 </a:t>
            </a:r>
            <a:r>
              <a:rPr lang="en-US" dirty="0" err="1" smtClean="0"/>
              <a:t>Cor</a:t>
            </a:r>
            <a:r>
              <a:rPr lang="en-US" dirty="0" smtClean="0"/>
              <a:t> 4:17</a:t>
            </a:r>
          </a:p>
          <a:p>
            <a:pPr marL="0" lvl="3" indent="0">
              <a:spcAft>
                <a:spcPts val="1000"/>
              </a:spcAft>
              <a:buNone/>
            </a:pPr>
            <a:r>
              <a:rPr lang="en-US" dirty="0" smtClean="0"/>
              <a:t>	</a:t>
            </a:r>
            <a:r>
              <a:rPr lang="en-US" sz="3600" dirty="0" smtClean="0"/>
              <a:t>“For </a:t>
            </a:r>
            <a:r>
              <a:rPr lang="en-US" sz="3600" dirty="0"/>
              <a:t>our light affliction, which is but for a moment, is working for us a far more exceeding and eternal weight of glory</a:t>
            </a:r>
            <a:r>
              <a:rPr lang="en-US" sz="3600" dirty="0" smtClean="0"/>
              <a:t>,”</a:t>
            </a:r>
            <a:endParaRPr lang="en-US" sz="3600" dirty="0"/>
          </a:p>
          <a:p>
            <a:pPr marL="0" lvl="3" indent="0">
              <a:spcAft>
                <a:spcPts val="1000"/>
              </a:spcAft>
              <a:buNone/>
            </a:pPr>
            <a:endParaRPr lang="en-US" dirty="0"/>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39569280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Optimism &amp; Work of the Church</a:t>
            </a:r>
            <a:endParaRPr lang="en-US" dirty="0"/>
          </a:p>
        </p:txBody>
      </p:sp>
      <p:sp>
        <p:nvSpPr>
          <p:cNvPr id="3" name="Content Placeholder 2"/>
          <p:cNvSpPr>
            <a:spLocks noGrp="1"/>
          </p:cNvSpPr>
          <p:nvPr>
            <p:ph idx="1"/>
          </p:nvPr>
        </p:nvSpPr>
        <p:spPr>
          <a:xfrm>
            <a:off x="293065" y="1600201"/>
            <a:ext cx="8515135" cy="4525963"/>
          </a:xfrm>
        </p:spPr>
        <p:txBody>
          <a:bodyPr>
            <a:normAutofit/>
          </a:bodyPr>
          <a:lstStyle/>
          <a:p>
            <a:pPr>
              <a:spcAft>
                <a:spcPts val="1000"/>
              </a:spcAft>
            </a:pPr>
            <a:r>
              <a:rPr lang="en-US" dirty="0" smtClean="0"/>
              <a:t>Article by Rick </a:t>
            </a:r>
            <a:r>
              <a:rPr lang="en-US" dirty="0" err="1" smtClean="0"/>
              <a:t>Liggen</a:t>
            </a:r>
            <a:r>
              <a:rPr lang="en-US" dirty="0" smtClean="0"/>
              <a:t> called “Positively Optimistic”</a:t>
            </a:r>
          </a:p>
          <a:p>
            <a:pPr lvl="1"/>
            <a:r>
              <a:rPr lang="en-US" dirty="0" smtClean="0"/>
              <a:t>Pessimist, Cynic and a Fatalist</a:t>
            </a:r>
          </a:p>
          <a:p>
            <a:pPr lvl="1"/>
            <a:r>
              <a:rPr lang="en-US" dirty="0" smtClean="0"/>
              <a:t>“Such a negative person not only hurts themselves, but those around them.</a:t>
            </a:r>
          </a:p>
          <a:p>
            <a:pPr lvl="1">
              <a:spcAft>
                <a:spcPts val="1000"/>
              </a:spcAft>
            </a:pPr>
            <a:r>
              <a:rPr lang="en-US" dirty="0" smtClean="0"/>
              <a:t>They’re a menace to any team effort…</a:t>
            </a:r>
          </a:p>
          <a:p>
            <a:r>
              <a:rPr lang="en-US" dirty="0" smtClean="0"/>
              <a:t>God not fate controls the world…</a:t>
            </a:r>
          </a:p>
          <a:p>
            <a:pPr lvl="1"/>
            <a:r>
              <a:rPr lang="en-US" dirty="0" smtClean="0"/>
              <a:t>Jam 4:14-15</a:t>
            </a:r>
            <a:endParaRPr lang="en-US" dirty="0"/>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36254993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Pessimism &amp; Growth of the Church</a:t>
            </a:r>
            <a:endParaRPr lang="en-US" dirty="0"/>
          </a:p>
        </p:txBody>
      </p:sp>
      <p:sp>
        <p:nvSpPr>
          <p:cNvPr id="3" name="Content Placeholder 2"/>
          <p:cNvSpPr>
            <a:spLocks noGrp="1"/>
          </p:cNvSpPr>
          <p:nvPr>
            <p:ph idx="1"/>
          </p:nvPr>
        </p:nvSpPr>
        <p:spPr>
          <a:xfrm>
            <a:off x="293065" y="1600201"/>
            <a:ext cx="8515135" cy="4525963"/>
          </a:xfrm>
        </p:spPr>
        <p:txBody>
          <a:bodyPr>
            <a:normAutofit/>
          </a:bodyPr>
          <a:lstStyle/>
          <a:p>
            <a:pPr>
              <a:lnSpc>
                <a:spcPct val="120000"/>
              </a:lnSpc>
              <a:spcAft>
                <a:spcPts val="1000"/>
              </a:spcAft>
            </a:pPr>
            <a:r>
              <a:rPr lang="en-US" dirty="0" smtClean="0"/>
              <a:t>Don’t have confidence in themselves OR in God</a:t>
            </a:r>
          </a:p>
          <a:p>
            <a:pPr>
              <a:lnSpc>
                <a:spcPct val="120000"/>
              </a:lnSpc>
              <a:spcAft>
                <a:spcPts val="1000"/>
              </a:spcAft>
            </a:pPr>
            <a:r>
              <a:rPr lang="en-US" dirty="0" smtClean="0"/>
              <a:t>Perhaps they settle for mediocrity or complacency</a:t>
            </a:r>
          </a:p>
          <a:p>
            <a:pPr>
              <a:lnSpc>
                <a:spcPct val="120000"/>
              </a:lnSpc>
              <a:spcAft>
                <a:spcPts val="1000"/>
              </a:spcAft>
            </a:pPr>
            <a:r>
              <a:rPr lang="en-US" dirty="0" smtClean="0"/>
              <a:t>Maybe they feel they have gone as far as they need to go</a:t>
            </a:r>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25752988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Christians should be Optimistic because…</a:t>
            </a:r>
            <a:endParaRPr lang="en-US" dirty="0"/>
          </a:p>
        </p:txBody>
      </p:sp>
      <p:sp>
        <p:nvSpPr>
          <p:cNvPr id="3" name="Content Placeholder 2"/>
          <p:cNvSpPr>
            <a:spLocks noGrp="1"/>
          </p:cNvSpPr>
          <p:nvPr>
            <p:ph idx="1"/>
          </p:nvPr>
        </p:nvSpPr>
        <p:spPr>
          <a:xfrm>
            <a:off x="293065" y="1600201"/>
            <a:ext cx="8515135" cy="4525963"/>
          </a:xfrm>
        </p:spPr>
        <p:txBody>
          <a:bodyPr>
            <a:normAutofit lnSpcReduction="10000"/>
          </a:bodyPr>
          <a:lstStyle/>
          <a:p>
            <a:pPr>
              <a:spcAft>
                <a:spcPts val="1000"/>
              </a:spcAft>
            </a:pPr>
            <a:r>
              <a:rPr lang="en-US" dirty="0" smtClean="0"/>
              <a:t>The </a:t>
            </a:r>
            <a:r>
              <a:rPr lang="en-US" dirty="0" err="1" smtClean="0"/>
              <a:t>Spirtural</a:t>
            </a:r>
            <a:r>
              <a:rPr lang="en-US" dirty="0" smtClean="0"/>
              <a:t> blessings we have received</a:t>
            </a:r>
          </a:p>
          <a:p>
            <a:pPr lvl="1">
              <a:spcAft>
                <a:spcPts val="1000"/>
              </a:spcAft>
            </a:pPr>
            <a:r>
              <a:rPr lang="en-US" dirty="0" smtClean="0"/>
              <a:t>Col 3:1, 2</a:t>
            </a:r>
          </a:p>
          <a:p>
            <a:pPr>
              <a:spcAft>
                <a:spcPts val="1000"/>
              </a:spcAft>
            </a:pPr>
            <a:r>
              <a:rPr lang="en-US" dirty="0" smtClean="0"/>
              <a:t>Because God is on our side</a:t>
            </a:r>
          </a:p>
          <a:p>
            <a:pPr lvl="1">
              <a:spcAft>
                <a:spcPts val="1000"/>
              </a:spcAft>
            </a:pPr>
            <a:r>
              <a:rPr lang="en-US" dirty="0" err="1" smtClean="0"/>
              <a:t>Php</a:t>
            </a:r>
            <a:r>
              <a:rPr lang="en-US" dirty="0" smtClean="0"/>
              <a:t> 4:13</a:t>
            </a:r>
          </a:p>
          <a:p>
            <a:pPr lvl="1">
              <a:spcAft>
                <a:spcPts val="1000"/>
              </a:spcAft>
            </a:pPr>
            <a:r>
              <a:rPr lang="en-US" dirty="0" smtClean="0"/>
              <a:t>Rom 8:31</a:t>
            </a:r>
          </a:p>
          <a:p>
            <a:pPr>
              <a:spcAft>
                <a:spcPts val="1000"/>
              </a:spcAft>
            </a:pPr>
            <a:r>
              <a:rPr lang="en-US" dirty="0" smtClean="0"/>
              <a:t>In teaching and attempting to convert the lost</a:t>
            </a:r>
          </a:p>
          <a:p>
            <a:pPr lvl="1">
              <a:spcAft>
                <a:spcPts val="1000"/>
              </a:spcAft>
            </a:pPr>
            <a:r>
              <a:rPr lang="en-US" dirty="0" smtClean="0"/>
              <a:t>1 </a:t>
            </a:r>
            <a:r>
              <a:rPr lang="en-US" dirty="0" err="1" smtClean="0"/>
              <a:t>Cor</a:t>
            </a:r>
            <a:r>
              <a:rPr lang="en-US" dirty="0" smtClean="0"/>
              <a:t> 3:7</a:t>
            </a:r>
          </a:p>
          <a:p>
            <a:pPr lvl="1">
              <a:spcAft>
                <a:spcPts val="1000"/>
              </a:spcAft>
            </a:pPr>
            <a:endParaRPr lang="en-US" dirty="0" smtClean="0"/>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29721808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91515" y="2975473"/>
            <a:ext cx="7772400" cy="1362075"/>
          </a:xfrm>
        </p:spPr>
        <p:txBody>
          <a:bodyPr>
            <a:normAutofit fontScale="90000"/>
          </a:bodyPr>
          <a:lstStyle/>
          <a:p>
            <a:r>
              <a:rPr lang="en-US" dirty="0" smtClean="0">
                <a:solidFill>
                  <a:srgbClr val="FF0000"/>
                </a:solidFill>
                <a:latin typeface="Constantia"/>
                <a:cs typeface="Constantia"/>
              </a:rPr>
              <a:t>“</a:t>
            </a:r>
            <a:r>
              <a:rPr lang="en-US" dirty="0">
                <a:solidFill>
                  <a:srgbClr val="FF0000"/>
                </a:solidFill>
                <a:latin typeface="Constantia"/>
                <a:cs typeface="Constantia"/>
              </a:rPr>
              <a:t>Optimism is a seed sown in the soil of faith; pessimism is a seed hoarded in the vault of doubt.</a:t>
            </a:r>
            <a:r>
              <a:rPr lang="en-US" dirty="0" smtClean="0">
                <a:solidFill>
                  <a:srgbClr val="FF0000"/>
                </a:solidFill>
                <a:latin typeface="Constantia"/>
                <a:cs typeface="Constantia"/>
              </a:rPr>
              <a:t>” </a:t>
            </a:r>
            <a:br>
              <a:rPr lang="en-US" dirty="0" smtClean="0">
                <a:solidFill>
                  <a:srgbClr val="FF0000"/>
                </a:solidFill>
                <a:latin typeface="Constantia"/>
                <a:cs typeface="Constantia"/>
              </a:rPr>
            </a:br>
            <a:r>
              <a:rPr lang="en-US" dirty="0" smtClean="0">
                <a:solidFill>
                  <a:srgbClr val="FF0000"/>
                </a:solidFill>
                <a:latin typeface="Constantia"/>
                <a:cs typeface="Constantia"/>
              </a:rPr>
              <a:t/>
            </a:r>
            <a:br>
              <a:rPr lang="en-US" dirty="0" smtClean="0">
                <a:solidFill>
                  <a:srgbClr val="FF0000"/>
                </a:solidFill>
                <a:latin typeface="Constantia"/>
                <a:cs typeface="Constantia"/>
              </a:rPr>
            </a:br>
            <a:r>
              <a:rPr lang="en-US" sz="2700" dirty="0" smtClean="0">
                <a:solidFill>
                  <a:srgbClr val="FF0000"/>
                </a:solidFill>
                <a:latin typeface="Constantia"/>
                <a:cs typeface="Constantia"/>
              </a:rPr>
              <a:t>- </a:t>
            </a:r>
            <a:r>
              <a:rPr lang="en-US" sz="2700" dirty="0">
                <a:solidFill>
                  <a:srgbClr val="FF0000"/>
                </a:solidFill>
                <a:latin typeface="Constantia"/>
                <a:cs typeface="Constantia"/>
              </a:rPr>
              <a:t>William Arthur Ward </a:t>
            </a:r>
            <a:r>
              <a:rPr lang="en-US" sz="2700" dirty="0" smtClean="0">
                <a:solidFill>
                  <a:srgbClr val="FF0000"/>
                </a:solidFill>
              </a:rPr>
              <a:t/>
            </a:r>
            <a:br>
              <a:rPr lang="en-US" sz="2700" dirty="0" smtClean="0">
                <a:solidFill>
                  <a:srgbClr val="FF0000"/>
                </a:solidFill>
              </a:rPr>
            </a:br>
            <a:endParaRPr lang="en-US" sz="2700" dirty="0">
              <a:solidFill>
                <a:srgbClr val="FF0000"/>
              </a:solidFill>
            </a:endParaRPr>
          </a:p>
        </p:txBody>
      </p:sp>
      <p:sp>
        <p:nvSpPr>
          <p:cNvPr id="5" name="TextBox 4"/>
          <p:cNvSpPr txBox="1"/>
          <p:nvPr/>
        </p:nvSpPr>
        <p:spPr>
          <a:xfrm>
            <a:off x="2304617" y="238945"/>
            <a:ext cx="4562203" cy="523220"/>
          </a:xfrm>
          <a:prstGeom prst="rect">
            <a:avLst/>
          </a:prstGeom>
          <a:noFill/>
        </p:spPr>
        <p:txBody>
          <a:bodyPr wrap="square" rtlCol="0">
            <a:spAutoFit/>
          </a:bodyPr>
          <a:lstStyle/>
          <a:p>
            <a:pPr algn="ctr"/>
            <a:r>
              <a:rPr lang="en-US" sz="2800" dirty="0" smtClean="0">
                <a:solidFill>
                  <a:schemeClr val="bg1"/>
                </a:solidFill>
                <a:latin typeface="Constantia"/>
                <a:cs typeface="Constantia"/>
              </a:rPr>
              <a:t>What Others </a:t>
            </a:r>
            <a:r>
              <a:rPr lang="en-US" sz="2800" dirty="0">
                <a:solidFill>
                  <a:schemeClr val="bg1"/>
                </a:solidFill>
                <a:latin typeface="Constantia"/>
                <a:cs typeface="Constantia"/>
              </a:rPr>
              <a:t>A</a:t>
            </a:r>
            <a:r>
              <a:rPr lang="en-US" sz="2800" dirty="0" smtClean="0">
                <a:solidFill>
                  <a:schemeClr val="bg1"/>
                </a:solidFill>
                <a:latin typeface="Constantia"/>
                <a:cs typeface="Constantia"/>
              </a:rPr>
              <a:t>re </a:t>
            </a:r>
            <a:r>
              <a:rPr lang="en-US" sz="2800" dirty="0">
                <a:solidFill>
                  <a:schemeClr val="bg1"/>
                </a:solidFill>
                <a:latin typeface="Constantia"/>
                <a:cs typeface="Constantia"/>
              </a:rPr>
              <a:t>S</a:t>
            </a:r>
            <a:r>
              <a:rPr lang="en-US" sz="2800" dirty="0" smtClean="0">
                <a:solidFill>
                  <a:schemeClr val="bg1"/>
                </a:solidFill>
                <a:latin typeface="Constantia"/>
                <a:cs typeface="Constantia"/>
              </a:rPr>
              <a:t>aying…</a:t>
            </a:r>
            <a:endParaRPr lang="en-US" sz="2800" dirty="0">
              <a:solidFill>
                <a:schemeClr val="bg1"/>
              </a:solidFill>
              <a:latin typeface="Constantia"/>
              <a:cs typeface="Constantia"/>
            </a:endParaRPr>
          </a:p>
        </p:txBody>
      </p:sp>
    </p:spTree>
    <p:extLst>
      <p:ext uri="{BB962C8B-B14F-4D97-AF65-F5344CB8AC3E}">
        <p14:creationId xmlns:p14="http://schemas.microsoft.com/office/powerpoint/2010/main" val="384016268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Journey Through Life</a:t>
            </a:r>
            <a:endParaRPr lang="en-US" dirty="0"/>
          </a:p>
        </p:txBody>
      </p:sp>
      <p:sp>
        <p:nvSpPr>
          <p:cNvPr id="3" name="Content Placeholder 2"/>
          <p:cNvSpPr>
            <a:spLocks noGrp="1"/>
          </p:cNvSpPr>
          <p:nvPr>
            <p:ph idx="1"/>
          </p:nvPr>
        </p:nvSpPr>
        <p:spPr/>
        <p:txBody>
          <a:bodyPr/>
          <a:lstStyle/>
          <a:p>
            <a:r>
              <a:rPr lang="en-US" dirty="0" smtClean="0"/>
              <a:t>Our attitudes towards our Jobs</a:t>
            </a:r>
          </a:p>
          <a:p>
            <a:pPr lvl="1"/>
            <a:r>
              <a:rPr lang="en-US" dirty="0" smtClean="0"/>
              <a:t>Do we complain and/or not satisfied with our profession?</a:t>
            </a:r>
          </a:p>
          <a:p>
            <a:pPr lvl="1"/>
            <a:r>
              <a:rPr lang="en-US" dirty="0" smtClean="0"/>
              <a:t>Do we strive for more because we are not satisfied?</a:t>
            </a:r>
          </a:p>
          <a:p>
            <a:pPr lvl="2"/>
            <a:r>
              <a:rPr lang="en-US" dirty="0" err="1" smtClean="0"/>
              <a:t>Luk</a:t>
            </a:r>
            <a:r>
              <a:rPr lang="en-US" dirty="0" smtClean="0"/>
              <a:t> 3:14</a:t>
            </a:r>
          </a:p>
          <a:p>
            <a:r>
              <a:rPr lang="en-US" dirty="0" smtClean="0"/>
              <a:t>Our Welfare</a:t>
            </a:r>
          </a:p>
          <a:p>
            <a:pPr lvl="1"/>
            <a:r>
              <a:rPr lang="en-US" dirty="0" err="1" smtClean="0"/>
              <a:t>Heb</a:t>
            </a:r>
            <a:r>
              <a:rPr lang="en-US" dirty="0" smtClean="0"/>
              <a:t> 13:5</a:t>
            </a:r>
            <a:endParaRPr lang="en-US" dirty="0"/>
          </a:p>
        </p:txBody>
      </p:sp>
      <p:sp>
        <p:nvSpPr>
          <p:cNvPr id="4" name="Footer Placeholder 3"/>
          <p:cNvSpPr>
            <a:spLocks noGrp="1"/>
          </p:cNvSpPr>
          <p:nvPr>
            <p:ph type="ftr" sz="quarter" idx="11"/>
          </p:nvPr>
        </p:nvSpPr>
        <p:spPr>
          <a:xfrm>
            <a:off x="2946920" y="6126165"/>
            <a:ext cx="3435360" cy="595312"/>
          </a:xfrm>
        </p:spPr>
        <p:txBody>
          <a:bodyPr/>
          <a:lstStyle/>
          <a:p>
            <a:r>
              <a:rPr lang="en-US" dirty="0" smtClean="0"/>
              <a:t>Pessimism in our daily lives</a:t>
            </a:r>
            <a:endParaRPr lang="en-US" dirty="0"/>
          </a:p>
        </p:txBody>
      </p:sp>
    </p:spTree>
    <p:extLst>
      <p:ext uri="{BB962C8B-B14F-4D97-AF65-F5344CB8AC3E}">
        <p14:creationId xmlns:p14="http://schemas.microsoft.com/office/powerpoint/2010/main" val="252287786"/>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4" end="4"/>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Journey Through Life</a:t>
            </a:r>
            <a:endParaRPr lang="en-US" dirty="0"/>
          </a:p>
        </p:txBody>
      </p:sp>
      <p:sp>
        <p:nvSpPr>
          <p:cNvPr id="3" name="Content Placeholder 2"/>
          <p:cNvSpPr>
            <a:spLocks noGrp="1"/>
          </p:cNvSpPr>
          <p:nvPr>
            <p:ph idx="1"/>
          </p:nvPr>
        </p:nvSpPr>
        <p:spPr/>
        <p:txBody>
          <a:bodyPr/>
          <a:lstStyle/>
          <a:p>
            <a:r>
              <a:rPr lang="en-US" dirty="0" smtClean="0"/>
              <a:t>Materialism</a:t>
            </a:r>
          </a:p>
          <a:p>
            <a:pPr lvl="1"/>
            <a:r>
              <a:rPr lang="en-US" dirty="0" smtClean="0"/>
              <a:t>Col 3:2</a:t>
            </a:r>
          </a:p>
          <a:p>
            <a:pPr lvl="1"/>
            <a:r>
              <a:rPr lang="en-US" dirty="0" err="1" smtClean="0"/>
              <a:t>Luk</a:t>
            </a:r>
            <a:r>
              <a:rPr lang="en-US" dirty="0" smtClean="0"/>
              <a:t> 12:22, 23</a:t>
            </a:r>
          </a:p>
          <a:p>
            <a:pPr lvl="1"/>
            <a:r>
              <a:rPr lang="en-US" dirty="0" smtClean="0"/>
              <a:t>1 Ti 6:8</a:t>
            </a:r>
          </a:p>
        </p:txBody>
      </p:sp>
      <p:sp>
        <p:nvSpPr>
          <p:cNvPr id="4" name="Footer Placeholder 3"/>
          <p:cNvSpPr>
            <a:spLocks noGrp="1"/>
          </p:cNvSpPr>
          <p:nvPr>
            <p:ph type="ftr" sz="quarter" idx="11"/>
          </p:nvPr>
        </p:nvSpPr>
        <p:spPr>
          <a:xfrm>
            <a:off x="2946920" y="6126165"/>
            <a:ext cx="3435360" cy="595312"/>
          </a:xfrm>
        </p:spPr>
        <p:txBody>
          <a:bodyPr/>
          <a:lstStyle/>
          <a:p>
            <a:r>
              <a:rPr lang="en-US" dirty="0" smtClean="0"/>
              <a:t>Pessimism in our daily lives</a:t>
            </a:r>
            <a:endParaRPr lang="en-US" dirty="0"/>
          </a:p>
        </p:txBody>
      </p:sp>
    </p:spTree>
    <p:extLst>
      <p:ext uri="{BB962C8B-B14F-4D97-AF65-F5344CB8AC3E}">
        <p14:creationId xmlns:p14="http://schemas.microsoft.com/office/powerpoint/2010/main" val="29870023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72159" y="2975473"/>
            <a:ext cx="8238352" cy="1362075"/>
          </a:xfrm>
        </p:spPr>
        <p:txBody>
          <a:bodyPr>
            <a:normAutofit fontScale="90000"/>
          </a:bodyPr>
          <a:lstStyle/>
          <a:p>
            <a:r>
              <a:rPr lang="en-US" dirty="0">
                <a:solidFill>
                  <a:srgbClr val="FF0000"/>
                </a:solidFill>
                <a:latin typeface="Constantia"/>
                <a:cs typeface="Constantia"/>
              </a:rPr>
              <a:t>“Optimism is the faith that leads to achievement. Nothing can be done without hope and confidence</a:t>
            </a:r>
            <a:r>
              <a:rPr lang="en-US" dirty="0" smtClean="0">
                <a:solidFill>
                  <a:srgbClr val="FF0000"/>
                </a:solidFill>
                <a:latin typeface="Constantia"/>
                <a:cs typeface="Constantia"/>
              </a:rPr>
              <a:t>. </a:t>
            </a:r>
            <a:r>
              <a:rPr lang="en-US" dirty="0">
                <a:solidFill>
                  <a:srgbClr val="FF0000"/>
                </a:solidFill>
                <a:latin typeface="Constantia"/>
                <a:cs typeface="Constantia"/>
              </a:rPr>
              <a:t>”</a:t>
            </a:r>
            <a:r>
              <a:rPr lang="en-US" dirty="0" smtClean="0">
                <a:solidFill>
                  <a:srgbClr val="FF0000"/>
                </a:solidFill>
                <a:latin typeface="Constantia"/>
                <a:cs typeface="Constantia"/>
              </a:rPr>
              <a:t> </a:t>
            </a:r>
            <a:br>
              <a:rPr lang="en-US" dirty="0" smtClean="0">
                <a:solidFill>
                  <a:srgbClr val="FF0000"/>
                </a:solidFill>
                <a:latin typeface="Constantia"/>
                <a:cs typeface="Constantia"/>
              </a:rPr>
            </a:br>
            <a:r>
              <a:rPr lang="en-US" dirty="0" smtClean="0">
                <a:solidFill>
                  <a:srgbClr val="FF0000"/>
                </a:solidFill>
                <a:latin typeface="Constantia"/>
                <a:cs typeface="Constantia"/>
              </a:rPr>
              <a:t/>
            </a:r>
            <a:br>
              <a:rPr lang="en-US" dirty="0" smtClean="0">
                <a:solidFill>
                  <a:srgbClr val="FF0000"/>
                </a:solidFill>
                <a:latin typeface="Constantia"/>
                <a:cs typeface="Constantia"/>
              </a:rPr>
            </a:br>
            <a:r>
              <a:rPr lang="en-US" sz="2700" dirty="0" smtClean="0">
                <a:solidFill>
                  <a:srgbClr val="FF0000"/>
                </a:solidFill>
                <a:latin typeface="Constantia"/>
                <a:cs typeface="Constantia"/>
              </a:rPr>
              <a:t>- Helen Keller </a:t>
            </a:r>
            <a:r>
              <a:rPr lang="en-US" sz="2700" dirty="0" smtClean="0">
                <a:solidFill>
                  <a:srgbClr val="FF0000"/>
                </a:solidFill>
              </a:rPr>
              <a:t/>
            </a:r>
            <a:br>
              <a:rPr lang="en-US" sz="2700" dirty="0" smtClean="0">
                <a:solidFill>
                  <a:srgbClr val="FF0000"/>
                </a:solidFill>
              </a:rPr>
            </a:br>
            <a:endParaRPr lang="en-US" sz="2700" dirty="0">
              <a:solidFill>
                <a:srgbClr val="FF0000"/>
              </a:solidFill>
            </a:endParaRPr>
          </a:p>
        </p:txBody>
      </p:sp>
      <p:sp>
        <p:nvSpPr>
          <p:cNvPr id="5" name="TextBox 4"/>
          <p:cNvSpPr txBox="1"/>
          <p:nvPr/>
        </p:nvSpPr>
        <p:spPr>
          <a:xfrm>
            <a:off x="2304617" y="238945"/>
            <a:ext cx="4562203" cy="523220"/>
          </a:xfrm>
          <a:prstGeom prst="rect">
            <a:avLst/>
          </a:prstGeom>
          <a:noFill/>
        </p:spPr>
        <p:txBody>
          <a:bodyPr wrap="square" rtlCol="0">
            <a:spAutoFit/>
          </a:bodyPr>
          <a:lstStyle/>
          <a:p>
            <a:pPr algn="ctr"/>
            <a:r>
              <a:rPr lang="en-US" sz="2800" dirty="0" smtClean="0">
                <a:solidFill>
                  <a:schemeClr val="bg1"/>
                </a:solidFill>
                <a:latin typeface="Constantia"/>
                <a:cs typeface="Constantia"/>
              </a:rPr>
              <a:t>What Others </a:t>
            </a:r>
            <a:r>
              <a:rPr lang="en-US" sz="2800" dirty="0">
                <a:solidFill>
                  <a:schemeClr val="bg1"/>
                </a:solidFill>
                <a:latin typeface="Constantia"/>
                <a:cs typeface="Constantia"/>
              </a:rPr>
              <a:t>A</a:t>
            </a:r>
            <a:r>
              <a:rPr lang="en-US" sz="2800" dirty="0" smtClean="0">
                <a:solidFill>
                  <a:schemeClr val="bg1"/>
                </a:solidFill>
                <a:latin typeface="Constantia"/>
                <a:cs typeface="Constantia"/>
              </a:rPr>
              <a:t>re </a:t>
            </a:r>
            <a:r>
              <a:rPr lang="en-US" sz="2800" dirty="0">
                <a:solidFill>
                  <a:schemeClr val="bg1"/>
                </a:solidFill>
                <a:latin typeface="Constantia"/>
                <a:cs typeface="Constantia"/>
              </a:rPr>
              <a:t>S</a:t>
            </a:r>
            <a:r>
              <a:rPr lang="en-US" sz="2800" dirty="0" smtClean="0">
                <a:solidFill>
                  <a:schemeClr val="bg1"/>
                </a:solidFill>
                <a:latin typeface="Constantia"/>
                <a:cs typeface="Constantia"/>
              </a:rPr>
              <a:t>aying…</a:t>
            </a:r>
            <a:endParaRPr lang="en-US" sz="2800" dirty="0">
              <a:solidFill>
                <a:schemeClr val="bg1"/>
              </a:solidFill>
              <a:latin typeface="Constantia"/>
              <a:cs typeface="Constantia"/>
            </a:endParaRPr>
          </a:p>
        </p:txBody>
      </p:sp>
    </p:spTree>
    <p:extLst>
      <p:ext uri="{BB962C8B-B14F-4D97-AF65-F5344CB8AC3E}">
        <p14:creationId xmlns:p14="http://schemas.microsoft.com/office/powerpoint/2010/main" val="36984834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Should We Pessimistic</a:t>
            </a:r>
            <a:endParaRPr lang="en-US" dirty="0"/>
          </a:p>
        </p:txBody>
      </p:sp>
      <p:sp>
        <p:nvSpPr>
          <p:cNvPr id="3" name="Content Placeholder 2"/>
          <p:cNvSpPr>
            <a:spLocks noGrp="1"/>
          </p:cNvSpPr>
          <p:nvPr>
            <p:ph idx="1"/>
          </p:nvPr>
        </p:nvSpPr>
        <p:spPr/>
        <p:txBody>
          <a:bodyPr/>
          <a:lstStyle/>
          <a:p>
            <a:r>
              <a:rPr lang="en-US" dirty="0" smtClean="0"/>
              <a:t>When dealing with false prophets </a:t>
            </a:r>
          </a:p>
          <a:p>
            <a:pPr lvl="1"/>
            <a:r>
              <a:rPr lang="en-US" dirty="0" smtClean="0"/>
              <a:t>Mat 7:15</a:t>
            </a:r>
          </a:p>
          <a:p>
            <a:r>
              <a:rPr lang="en-US" dirty="0" smtClean="0"/>
              <a:t>When being tempted by the devil </a:t>
            </a:r>
          </a:p>
          <a:p>
            <a:pPr lvl="1"/>
            <a:r>
              <a:rPr lang="en-US" dirty="0" smtClean="0"/>
              <a:t>Jam 1:14</a:t>
            </a:r>
          </a:p>
          <a:p>
            <a:r>
              <a:rPr lang="en-US" dirty="0" smtClean="0"/>
              <a:t>With anything that is contrary to the Scriptures</a:t>
            </a:r>
          </a:p>
          <a:p>
            <a:pPr lvl="1"/>
            <a:r>
              <a:rPr lang="en-US" dirty="0" smtClean="0"/>
              <a:t>2 Tim 4:3</a:t>
            </a:r>
          </a:p>
        </p:txBody>
      </p:sp>
      <p:sp>
        <p:nvSpPr>
          <p:cNvPr id="4" name="Footer Placeholder 3"/>
          <p:cNvSpPr>
            <a:spLocks noGrp="1"/>
          </p:cNvSpPr>
          <p:nvPr>
            <p:ph type="ftr" sz="quarter" idx="11"/>
          </p:nvPr>
        </p:nvSpPr>
        <p:spPr>
          <a:xfrm>
            <a:off x="2588733" y="6126165"/>
            <a:ext cx="4119175" cy="595312"/>
          </a:xfrm>
        </p:spPr>
        <p:txBody>
          <a:bodyPr/>
          <a:lstStyle/>
          <a:p>
            <a:r>
              <a:rPr lang="en-US" dirty="0" smtClean="0"/>
              <a:t>Pessimism in our Christian lives</a:t>
            </a:r>
            <a:endParaRPr lang="en-US" dirty="0"/>
          </a:p>
        </p:txBody>
      </p:sp>
    </p:spTree>
    <p:extLst>
      <p:ext uri="{BB962C8B-B14F-4D97-AF65-F5344CB8AC3E}">
        <p14:creationId xmlns:p14="http://schemas.microsoft.com/office/powerpoint/2010/main" val="18004213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Noteworthy Light"/>
                <a:ea typeface="MingLiU-ExtB"/>
                <a:cs typeface="Noteworthy Light"/>
              </a:rPr>
              <a:t>Overview</a:t>
            </a:r>
            <a:endParaRPr lang="en-US" b="1" dirty="0">
              <a:solidFill>
                <a:srgbClr val="FF0000"/>
              </a:solidFill>
              <a:latin typeface="Noteworthy Light"/>
              <a:ea typeface="MingLiU-ExtB"/>
              <a:cs typeface="Noteworthy Light"/>
            </a:endParaRPr>
          </a:p>
        </p:txBody>
      </p:sp>
      <p:sp>
        <p:nvSpPr>
          <p:cNvPr id="3" name="Content Placeholder 2"/>
          <p:cNvSpPr>
            <a:spLocks noGrp="1"/>
          </p:cNvSpPr>
          <p:nvPr>
            <p:ph idx="1"/>
          </p:nvPr>
        </p:nvSpPr>
        <p:spPr/>
        <p:txBody>
          <a:bodyPr/>
          <a:lstStyle/>
          <a:p>
            <a:r>
              <a:rPr lang="en-US" dirty="0" smtClean="0">
                <a:latin typeface="Noteworthy Light"/>
                <a:cs typeface="Noteworthy Light"/>
              </a:rPr>
              <a:t>Define Optimism &amp; Pessimism</a:t>
            </a:r>
          </a:p>
          <a:p>
            <a:r>
              <a:rPr lang="en-US" dirty="0" smtClean="0">
                <a:latin typeface="Noteworthy Light"/>
                <a:cs typeface="Noteworthy Light"/>
              </a:rPr>
              <a:t>We’ll evaluate some situations </a:t>
            </a:r>
          </a:p>
          <a:p>
            <a:pPr lvl="1"/>
            <a:r>
              <a:rPr lang="en-US" dirty="0" smtClean="0">
                <a:latin typeface="Noteworthy Light"/>
                <a:cs typeface="Noteworthy Light"/>
              </a:rPr>
              <a:t>Feelings/Actions towards fellow men &amp; Christians</a:t>
            </a:r>
          </a:p>
          <a:p>
            <a:pPr lvl="1"/>
            <a:r>
              <a:rPr lang="en-US" dirty="0" smtClean="0">
                <a:latin typeface="Noteworthy Light"/>
                <a:cs typeface="Noteworthy Light"/>
              </a:rPr>
              <a:t>Our Health</a:t>
            </a:r>
          </a:p>
          <a:p>
            <a:pPr lvl="1"/>
            <a:r>
              <a:rPr lang="en-US" dirty="0" smtClean="0">
                <a:latin typeface="Noteworthy Light"/>
                <a:cs typeface="Noteworthy Light"/>
              </a:rPr>
              <a:t>Work of the Church</a:t>
            </a:r>
          </a:p>
          <a:p>
            <a:pPr lvl="1"/>
            <a:r>
              <a:rPr lang="en-US" dirty="0" smtClean="0">
                <a:latin typeface="Noteworthy Light"/>
                <a:cs typeface="Noteworthy Light"/>
              </a:rPr>
              <a:t>Our </a:t>
            </a:r>
            <a:r>
              <a:rPr lang="en-US" dirty="0" smtClean="0"/>
              <a:t>Journey through Our Lives</a:t>
            </a:r>
            <a:endParaRPr lang="en-US" dirty="0" smtClean="0">
              <a:latin typeface="Noteworthy Light"/>
              <a:cs typeface="Noteworthy Light"/>
            </a:endParaRPr>
          </a:p>
          <a:p>
            <a:r>
              <a:rPr lang="en-US" dirty="0" smtClean="0">
                <a:latin typeface="Noteworthy Light"/>
                <a:cs typeface="Noteworthy Light"/>
              </a:rPr>
              <a:t>Time We should be Pessimistic </a:t>
            </a:r>
          </a:p>
          <a:p>
            <a:pPr lvl="1"/>
            <a:endParaRPr lang="en-US" dirty="0" smtClean="0">
              <a:latin typeface="Noteworthy Light"/>
              <a:cs typeface="Noteworthy Light"/>
            </a:endParaRPr>
          </a:p>
          <a:p>
            <a:pPr lvl="1"/>
            <a:endParaRPr lang="en-US" dirty="0" smtClean="0"/>
          </a:p>
          <a:p>
            <a:pPr lvl="1"/>
            <a:endParaRPr lang="en-US" dirty="0"/>
          </a:p>
        </p:txBody>
      </p:sp>
      <p:sp>
        <p:nvSpPr>
          <p:cNvPr id="4" name="Footer Placeholder 3"/>
          <p:cNvSpPr>
            <a:spLocks noGrp="1"/>
          </p:cNvSpPr>
          <p:nvPr>
            <p:ph type="ftr" sz="quarter" idx="11"/>
          </p:nvPr>
        </p:nvSpPr>
        <p:spPr>
          <a:xfrm>
            <a:off x="2884692" y="6126164"/>
            <a:ext cx="3135109" cy="595312"/>
          </a:xfrm>
        </p:spPr>
        <p:txBody>
          <a:bodyPr/>
          <a:lstStyle/>
          <a:p>
            <a:r>
              <a:rPr lang="en-US" dirty="0" smtClean="0"/>
              <a:t>Optimism vs. Pessimism</a:t>
            </a:r>
            <a:endParaRPr lang="en-US" dirty="0"/>
          </a:p>
        </p:txBody>
      </p:sp>
    </p:spTree>
    <p:extLst>
      <p:ext uri="{BB962C8B-B14F-4D97-AF65-F5344CB8AC3E}">
        <p14:creationId xmlns:p14="http://schemas.microsoft.com/office/powerpoint/2010/main" val="4243773049"/>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72159" y="2975473"/>
            <a:ext cx="8238352" cy="1362075"/>
          </a:xfrm>
        </p:spPr>
        <p:txBody>
          <a:bodyPr>
            <a:normAutofit fontScale="90000"/>
          </a:bodyPr>
          <a:lstStyle/>
          <a:p>
            <a:r>
              <a:rPr lang="en-US" dirty="0" smtClean="0">
                <a:solidFill>
                  <a:srgbClr val="FF0000"/>
                </a:solidFill>
                <a:latin typeface="Constantia"/>
                <a:cs typeface="Constantia"/>
              </a:rPr>
              <a:t>“A </a:t>
            </a:r>
            <a:r>
              <a:rPr lang="en-US" dirty="0">
                <a:solidFill>
                  <a:srgbClr val="FF0000"/>
                </a:solidFill>
                <a:latin typeface="Constantia"/>
                <a:cs typeface="Constantia"/>
              </a:rPr>
              <a:t>pessimist sees the difficulty in every opportunity; an optimist sees the opportunity in every difficulty</a:t>
            </a:r>
            <a:r>
              <a:rPr lang="en-US" dirty="0" smtClean="0">
                <a:solidFill>
                  <a:srgbClr val="FF0000"/>
                </a:solidFill>
                <a:latin typeface="Constantia"/>
                <a:cs typeface="Constantia"/>
              </a:rPr>
              <a:t>.” </a:t>
            </a:r>
            <a:br>
              <a:rPr lang="en-US" dirty="0" smtClean="0">
                <a:solidFill>
                  <a:srgbClr val="FF0000"/>
                </a:solidFill>
                <a:latin typeface="Constantia"/>
                <a:cs typeface="Constantia"/>
              </a:rPr>
            </a:br>
            <a:r>
              <a:rPr lang="en-US" dirty="0" smtClean="0">
                <a:solidFill>
                  <a:srgbClr val="FF0000"/>
                </a:solidFill>
                <a:latin typeface="Constantia"/>
                <a:cs typeface="Constantia"/>
              </a:rPr>
              <a:t/>
            </a:r>
            <a:br>
              <a:rPr lang="en-US" dirty="0" smtClean="0">
                <a:solidFill>
                  <a:srgbClr val="FF0000"/>
                </a:solidFill>
                <a:latin typeface="Constantia"/>
                <a:cs typeface="Constantia"/>
              </a:rPr>
            </a:br>
            <a:r>
              <a:rPr lang="en-US" sz="2700" dirty="0" smtClean="0">
                <a:solidFill>
                  <a:srgbClr val="FF0000"/>
                </a:solidFill>
                <a:latin typeface="Constantia"/>
                <a:cs typeface="Constantia"/>
              </a:rPr>
              <a:t>- Winston Churchill  </a:t>
            </a:r>
            <a:r>
              <a:rPr lang="en-US" sz="2700" dirty="0" smtClean="0">
                <a:solidFill>
                  <a:srgbClr val="FF0000"/>
                </a:solidFill>
              </a:rPr>
              <a:t/>
            </a:r>
            <a:br>
              <a:rPr lang="en-US" sz="2700" dirty="0" smtClean="0">
                <a:solidFill>
                  <a:srgbClr val="FF0000"/>
                </a:solidFill>
              </a:rPr>
            </a:br>
            <a:endParaRPr lang="en-US" sz="2700" dirty="0">
              <a:solidFill>
                <a:srgbClr val="FF0000"/>
              </a:solidFill>
            </a:endParaRPr>
          </a:p>
        </p:txBody>
      </p:sp>
      <p:sp>
        <p:nvSpPr>
          <p:cNvPr id="5" name="TextBox 4"/>
          <p:cNvSpPr txBox="1"/>
          <p:nvPr/>
        </p:nvSpPr>
        <p:spPr>
          <a:xfrm>
            <a:off x="2304617" y="238945"/>
            <a:ext cx="4562203" cy="523220"/>
          </a:xfrm>
          <a:prstGeom prst="rect">
            <a:avLst/>
          </a:prstGeom>
          <a:noFill/>
        </p:spPr>
        <p:txBody>
          <a:bodyPr wrap="square" rtlCol="0">
            <a:spAutoFit/>
          </a:bodyPr>
          <a:lstStyle/>
          <a:p>
            <a:pPr algn="ctr"/>
            <a:r>
              <a:rPr lang="en-US" sz="2800" dirty="0" smtClean="0">
                <a:solidFill>
                  <a:schemeClr val="bg1"/>
                </a:solidFill>
                <a:latin typeface="Constantia"/>
                <a:cs typeface="Constantia"/>
              </a:rPr>
              <a:t>What Others </a:t>
            </a:r>
            <a:r>
              <a:rPr lang="en-US" sz="2800" dirty="0">
                <a:solidFill>
                  <a:schemeClr val="bg1"/>
                </a:solidFill>
                <a:latin typeface="Constantia"/>
                <a:cs typeface="Constantia"/>
              </a:rPr>
              <a:t>A</a:t>
            </a:r>
            <a:r>
              <a:rPr lang="en-US" sz="2800" dirty="0" smtClean="0">
                <a:solidFill>
                  <a:schemeClr val="bg1"/>
                </a:solidFill>
                <a:latin typeface="Constantia"/>
                <a:cs typeface="Constantia"/>
              </a:rPr>
              <a:t>re </a:t>
            </a:r>
            <a:r>
              <a:rPr lang="en-US" sz="2800" dirty="0">
                <a:solidFill>
                  <a:schemeClr val="bg1"/>
                </a:solidFill>
                <a:latin typeface="Constantia"/>
                <a:cs typeface="Constantia"/>
              </a:rPr>
              <a:t>S</a:t>
            </a:r>
            <a:r>
              <a:rPr lang="en-US" sz="2800" dirty="0" smtClean="0">
                <a:solidFill>
                  <a:schemeClr val="bg1"/>
                </a:solidFill>
                <a:latin typeface="Constantia"/>
                <a:cs typeface="Constantia"/>
              </a:rPr>
              <a:t>aying…</a:t>
            </a:r>
            <a:endParaRPr lang="en-US" sz="2800" dirty="0">
              <a:solidFill>
                <a:schemeClr val="bg1"/>
              </a:solidFill>
              <a:latin typeface="Constantia"/>
              <a:cs typeface="Constantia"/>
            </a:endParaRPr>
          </a:p>
        </p:txBody>
      </p:sp>
    </p:spTree>
    <p:extLst>
      <p:ext uri="{BB962C8B-B14F-4D97-AF65-F5344CB8AC3E}">
        <p14:creationId xmlns:p14="http://schemas.microsoft.com/office/powerpoint/2010/main" val="321723626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72159" y="2975473"/>
            <a:ext cx="8238352" cy="1362075"/>
          </a:xfrm>
        </p:spPr>
        <p:txBody>
          <a:bodyPr>
            <a:normAutofit fontScale="90000"/>
          </a:bodyPr>
          <a:lstStyle/>
          <a:p>
            <a:r>
              <a:rPr lang="en-US" dirty="0" smtClean="0">
                <a:solidFill>
                  <a:srgbClr val="FF0000"/>
                </a:solidFill>
                <a:latin typeface="Constantia"/>
                <a:cs typeface="Constantia"/>
              </a:rPr>
              <a:t>“Don’t </a:t>
            </a:r>
            <a:r>
              <a:rPr lang="en-US" dirty="0">
                <a:solidFill>
                  <a:srgbClr val="FF0000"/>
                </a:solidFill>
                <a:latin typeface="Constantia"/>
                <a:cs typeface="Constantia"/>
              </a:rPr>
              <a:t>judge each day by the harvest you reap but by the seeds that you plant</a:t>
            </a:r>
            <a:r>
              <a:rPr lang="en-US" dirty="0" smtClean="0">
                <a:solidFill>
                  <a:srgbClr val="FF0000"/>
                </a:solidFill>
                <a:latin typeface="Constantia"/>
                <a:cs typeface="Constantia"/>
              </a:rPr>
              <a:t>.”</a:t>
            </a:r>
            <a:br>
              <a:rPr lang="en-US" dirty="0" smtClean="0">
                <a:solidFill>
                  <a:srgbClr val="FF0000"/>
                </a:solidFill>
                <a:latin typeface="Constantia"/>
                <a:cs typeface="Constantia"/>
              </a:rPr>
            </a:br>
            <a:r>
              <a:rPr lang="en-US" sz="2700" dirty="0" smtClean="0">
                <a:solidFill>
                  <a:srgbClr val="FF0000"/>
                </a:solidFill>
                <a:latin typeface="Constantia"/>
                <a:cs typeface="Constantia"/>
              </a:rPr>
              <a:t/>
            </a:r>
            <a:br>
              <a:rPr lang="en-US" sz="2700" dirty="0" smtClean="0">
                <a:solidFill>
                  <a:srgbClr val="FF0000"/>
                </a:solidFill>
                <a:latin typeface="Constantia"/>
                <a:cs typeface="Constantia"/>
              </a:rPr>
            </a:br>
            <a:r>
              <a:rPr lang="en-US" sz="2700" dirty="0" smtClean="0">
                <a:solidFill>
                  <a:srgbClr val="FF0000"/>
                </a:solidFill>
                <a:latin typeface="Constantia"/>
                <a:cs typeface="Constantia"/>
              </a:rPr>
              <a:t>- Robert Louis Stevenson</a:t>
            </a:r>
            <a:r>
              <a:rPr lang="en-US" sz="2700" dirty="0" smtClean="0">
                <a:solidFill>
                  <a:srgbClr val="FF0000"/>
                </a:solidFill>
              </a:rPr>
              <a:t/>
            </a:r>
            <a:br>
              <a:rPr lang="en-US" sz="2700" dirty="0" smtClean="0">
                <a:solidFill>
                  <a:srgbClr val="FF0000"/>
                </a:solidFill>
              </a:rPr>
            </a:br>
            <a:endParaRPr lang="en-US" sz="2700" dirty="0">
              <a:solidFill>
                <a:srgbClr val="FF0000"/>
              </a:solidFill>
            </a:endParaRPr>
          </a:p>
        </p:txBody>
      </p:sp>
      <p:sp>
        <p:nvSpPr>
          <p:cNvPr id="5" name="TextBox 4"/>
          <p:cNvSpPr txBox="1"/>
          <p:nvPr/>
        </p:nvSpPr>
        <p:spPr>
          <a:xfrm>
            <a:off x="2304617" y="238945"/>
            <a:ext cx="4562203" cy="523220"/>
          </a:xfrm>
          <a:prstGeom prst="rect">
            <a:avLst/>
          </a:prstGeom>
          <a:noFill/>
        </p:spPr>
        <p:txBody>
          <a:bodyPr wrap="square" rtlCol="0">
            <a:spAutoFit/>
          </a:bodyPr>
          <a:lstStyle/>
          <a:p>
            <a:pPr algn="ctr"/>
            <a:r>
              <a:rPr lang="en-US" sz="2800" dirty="0" smtClean="0">
                <a:solidFill>
                  <a:schemeClr val="bg1"/>
                </a:solidFill>
                <a:latin typeface="Constantia"/>
                <a:cs typeface="Constantia"/>
              </a:rPr>
              <a:t>What Others </a:t>
            </a:r>
            <a:r>
              <a:rPr lang="en-US" sz="2800" dirty="0">
                <a:solidFill>
                  <a:schemeClr val="bg1"/>
                </a:solidFill>
                <a:latin typeface="Constantia"/>
                <a:cs typeface="Constantia"/>
              </a:rPr>
              <a:t>A</a:t>
            </a:r>
            <a:r>
              <a:rPr lang="en-US" sz="2800" dirty="0" smtClean="0">
                <a:solidFill>
                  <a:schemeClr val="bg1"/>
                </a:solidFill>
                <a:latin typeface="Constantia"/>
                <a:cs typeface="Constantia"/>
              </a:rPr>
              <a:t>re </a:t>
            </a:r>
            <a:r>
              <a:rPr lang="en-US" sz="2800" dirty="0">
                <a:solidFill>
                  <a:schemeClr val="bg1"/>
                </a:solidFill>
                <a:latin typeface="Constantia"/>
                <a:cs typeface="Constantia"/>
              </a:rPr>
              <a:t>S</a:t>
            </a:r>
            <a:r>
              <a:rPr lang="en-US" sz="2800" dirty="0" smtClean="0">
                <a:solidFill>
                  <a:schemeClr val="bg1"/>
                </a:solidFill>
                <a:latin typeface="Constantia"/>
                <a:cs typeface="Constantia"/>
              </a:rPr>
              <a:t>aying…</a:t>
            </a:r>
            <a:endParaRPr lang="en-US" sz="2800" dirty="0">
              <a:solidFill>
                <a:schemeClr val="bg1"/>
              </a:solidFill>
              <a:latin typeface="Constantia"/>
              <a:cs typeface="Constantia"/>
            </a:endParaRPr>
          </a:p>
        </p:txBody>
      </p:sp>
    </p:spTree>
    <p:extLst>
      <p:ext uri="{BB962C8B-B14F-4D97-AF65-F5344CB8AC3E}">
        <p14:creationId xmlns:p14="http://schemas.microsoft.com/office/powerpoint/2010/main" val="14374091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Noteworthy Light"/>
                <a:ea typeface="MingLiU-ExtB"/>
                <a:cs typeface="Noteworthy Light"/>
              </a:rPr>
              <a:t>In Closing</a:t>
            </a:r>
            <a:endParaRPr lang="en-US" b="1" dirty="0">
              <a:solidFill>
                <a:srgbClr val="FF0000"/>
              </a:solidFill>
              <a:latin typeface="Noteworthy Light"/>
              <a:ea typeface="MingLiU-ExtB"/>
              <a:cs typeface="Noteworthy Light"/>
            </a:endParaRPr>
          </a:p>
        </p:txBody>
      </p:sp>
      <p:sp>
        <p:nvSpPr>
          <p:cNvPr id="3" name="Content Placeholder 2"/>
          <p:cNvSpPr>
            <a:spLocks noGrp="1"/>
          </p:cNvSpPr>
          <p:nvPr>
            <p:ph idx="1"/>
          </p:nvPr>
        </p:nvSpPr>
        <p:spPr/>
        <p:txBody>
          <a:bodyPr/>
          <a:lstStyle/>
          <a:p>
            <a:r>
              <a:rPr lang="en-US" dirty="0" smtClean="0">
                <a:latin typeface="Noteworthy Light"/>
                <a:cs typeface="Noteworthy Light"/>
              </a:rPr>
              <a:t>Defined Optimism &amp; Pessimism</a:t>
            </a:r>
          </a:p>
          <a:p>
            <a:r>
              <a:rPr lang="en-US" dirty="0" smtClean="0">
                <a:latin typeface="Noteworthy Light"/>
                <a:cs typeface="Noteworthy Light"/>
              </a:rPr>
              <a:t>We evaluated some situations </a:t>
            </a:r>
          </a:p>
          <a:p>
            <a:pPr lvl="1"/>
            <a:r>
              <a:rPr lang="en-US" dirty="0" smtClean="0">
                <a:latin typeface="Noteworthy Light"/>
                <a:cs typeface="Noteworthy Light"/>
              </a:rPr>
              <a:t>Feelings/Actions towards fellow men &amp; Christians</a:t>
            </a:r>
          </a:p>
          <a:p>
            <a:pPr lvl="1"/>
            <a:r>
              <a:rPr lang="en-US" dirty="0" smtClean="0">
                <a:latin typeface="Noteworthy Light"/>
                <a:cs typeface="Noteworthy Light"/>
              </a:rPr>
              <a:t>Our Health</a:t>
            </a:r>
          </a:p>
          <a:p>
            <a:pPr lvl="1"/>
            <a:r>
              <a:rPr lang="en-US" dirty="0" smtClean="0">
                <a:latin typeface="Noteworthy Light"/>
                <a:cs typeface="Noteworthy Light"/>
              </a:rPr>
              <a:t>Work of the Church</a:t>
            </a:r>
          </a:p>
          <a:p>
            <a:pPr lvl="1"/>
            <a:r>
              <a:rPr lang="en-US" dirty="0" smtClean="0">
                <a:latin typeface="Noteworthy Light"/>
                <a:cs typeface="Noteworthy Light"/>
              </a:rPr>
              <a:t>Our </a:t>
            </a:r>
            <a:r>
              <a:rPr lang="en-US" dirty="0" smtClean="0"/>
              <a:t>Journey through Our Lives</a:t>
            </a:r>
            <a:endParaRPr lang="en-US" dirty="0" smtClean="0">
              <a:latin typeface="Noteworthy Light"/>
              <a:cs typeface="Noteworthy Light"/>
            </a:endParaRPr>
          </a:p>
          <a:p>
            <a:r>
              <a:rPr lang="en-US" dirty="0" smtClean="0">
                <a:latin typeface="Noteworthy Light"/>
                <a:cs typeface="Noteworthy Light"/>
              </a:rPr>
              <a:t>Looked at Times We should be Pessimistic </a:t>
            </a:r>
          </a:p>
          <a:p>
            <a:pPr lvl="1"/>
            <a:endParaRPr lang="en-US" dirty="0" smtClean="0">
              <a:latin typeface="Noteworthy Light"/>
              <a:cs typeface="Noteworthy Light"/>
            </a:endParaRPr>
          </a:p>
          <a:p>
            <a:pPr lvl="1"/>
            <a:endParaRPr lang="en-US" dirty="0" smtClean="0"/>
          </a:p>
          <a:p>
            <a:pPr lvl="1"/>
            <a:endParaRPr lang="en-US" dirty="0"/>
          </a:p>
        </p:txBody>
      </p:sp>
      <p:sp>
        <p:nvSpPr>
          <p:cNvPr id="4" name="Footer Placeholder 3"/>
          <p:cNvSpPr>
            <a:spLocks noGrp="1"/>
          </p:cNvSpPr>
          <p:nvPr>
            <p:ph type="ftr" sz="quarter" idx="11"/>
          </p:nvPr>
        </p:nvSpPr>
        <p:spPr>
          <a:xfrm>
            <a:off x="2884692" y="6126164"/>
            <a:ext cx="3135109" cy="595312"/>
          </a:xfrm>
        </p:spPr>
        <p:txBody>
          <a:bodyPr/>
          <a:lstStyle/>
          <a:p>
            <a:r>
              <a:rPr lang="en-US" dirty="0" smtClean="0"/>
              <a:t>Optimism v's Pessimism</a:t>
            </a:r>
            <a:endParaRPr lang="en-US" dirty="0"/>
          </a:p>
        </p:txBody>
      </p:sp>
    </p:spTree>
    <p:extLst>
      <p:ext uri="{BB962C8B-B14F-4D97-AF65-F5344CB8AC3E}">
        <p14:creationId xmlns:p14="http://schemas.microsoft.com/office/powerpoint/2010/main" val="24838582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Plan of Salvation</a:t>
            </a:r>
            <a:endParaRPr lang="en-US" dirty="0"/>
          </a:p>
        </p:txBody>
      </p:sp>
      <p:sp>
        <p:nvSpPr>
          <p:cNvPr id="3" name="Content Placeholder 2"/>
          <p:cNvSpPr>
            <a:spLocks noGrp="1"/>
          </p:cNvSpPr>
          <p:nvPr>
            <p:ph idx="1"/>
          </p:nvPr>
        </p:nvSpPr>
        <p:spPr/>
        <p:txBody>
          <a:bodyPr/>
          <a:lstStyle/>
          <a:p>
            <a:r>
              <a:rPr lang="en-US" altLang="ja-JP" dirty="0">
                <a:ea typeface="ヒラギノ角ゴ Pro W3" charset="0"/>
                <a:cs typeface="Copperplate Gothic Bold" charset="0"/>
              </a:rPr>
              <a:t>Here the Gospel – Rom 10:17</a:t>
            </a:r>
          </a:p>
          <a:p>
            <a:pPr>
              <a:lnSpc>
                <a:spcPct val="150000"/>
              </a:lnSpc>
            </a:pPr>
            <a:r>
              <a:rPr lang="en-US" altLang="ja-JP" dirty="0">
                <a:ea typeface="ヒラギノ角ゴ Pro W3" charset="0"/>
                <a:cs typeface="Copperplate Gothic Bold" charset="0"/>
              </a:rPr>
              <a:t> Believe Jesus is the Christ – </a:t>
            </a:r>
            <a:r>
              <a:rPr lang="en-US" altLang="ja-JP" dirty="0" err="1">
                <a:ea typeface="ヒラギノ角ゴ Pro W3" charset="0"/>
                <a:cs typeface="Copperplate Gothic Bold" charset="0"/>
              </a:rPr>
              <a:t>Jn</a:t>
            </a:r>
            <a:r>
              <a:rPr lang="en-US" altLang="ja-JP" dirty="0">
                <a:ea typeface="ヒラギノ角ゴ Pro W3" charset="0"/>
                <a:cs typeface="Copperplate Gothic Bold" charset="0"/>
              </a:rPr>
              <a:t> 8:24</a:t>
            </a:r>
          </a:p>
          <a:p>
            <a:pPr>
              <a:lnSpc>
                <a:spcPct val="150000"/>
              </a:lnSpc>
            </a:pPr>
            <a:r>
              <a:rPr lang="en-US" altLang="ja-JP" dirty="0">
                <a:ea typeface="ヒラギノ角ゴ Pro W3" charset="0"/>
                <a:cs typeface="Copperplate Gothic Bold" charset="0"/>
              </a:rPr>
              <a:t> Repent of Sin – Act 2:38</a:t>
            </a:r>
          </a:p>
          <a:p>
            <a:pPr>
              <a:lnSpc>
                <a:spcPct val="150000"/>
              </a:lnSpc>
            </a:pPr>
            <a:r>
              <a:rPr lang="en-US" altLang="ja-JP" dirty="0">
                <a:ea typeface="ヒラギノ角ゴ Pro W3" charset="0"/>
                <a:cs typeface="Copperplate Gothic Bold" charset="0"/>
              </a:rPr>
              <a:t> Be Baptized – Mk 16:16</a:t>
            </a:r>
          </a:p>
          <a:p>
            <a:pPr>
              <a:lnSpc>
                <a:spcPct val="150000"/>
              </a:lnSpc>
            </a:pPr>
            <a:r>
              <a:rPr lang="en-US" altLang="ja-JP" dirty="0">
                <a:ea typeface="ヒラギノ角ゴ Pro W3" charset="0"/>
                <a:cs typeface="Copperplate Gothic Bold" charset="0"/>
              </a:rPr>
              <a:t> Be Faithful – 1 </a:t>
            </a:r>
            <a:r>
              <a:rPr lang="en-US" altLang="ja-JP" dirty="0" err="1">
                <a:ea typeface="ヒラギノ角ゴ Pro W3" charset="0"/>
                <a:cs typeface="Copperplate Gothic Bold" charset="0"/>
              </a:rPr>
              <a:t>Cor</a:t>
            </a:r>
            <a:r>
              <a:rPr lang="en-US" altLang="ja-JP" dirty="0">
                <a:ea typeface="ヒラギノ角ゴ Pro W3" charset="0"/>
                <a:cs typeface="Copperplate Gothic Bold" charset="0"/>
              </a:rPr>
              <a:t> 15:</a:t>
            </a:r>
            <a:r>
              <a:rPr lang="en-US" altLang="ja-JP" dirty="0" smtClean="0">
                <a:ea typeface="ヒラギノ角ゴ Pro W3" charset="0"/>
                <a:cs typeface="Copperplate Gothic Bold" charset="0"/>
              </a:rPr>
              <a:t>58</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Optimism</a:t>
            </a:r>
            <a:endParaRPr lang="en-US" dirty="0"/>
          </a:p>
        </p:txBody>
      </p:sp>
    </p:spTree>
    <p:extLst>
      <p:ext uri="{BB962C8B-B14F-4D97-AF65-F5344CB8AC3E}">
        <p14:creationId xmlns:p14="http://schemas.microsoft.com/office/powerpoint/2010/main" val="385422452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a:lnSpc>
                <a:spcPct val="120000"/>
              </a:lnSpc>
            </a:pPr>
            <a:r>
              <a:rPr lang="en-US" b="1" dirty="0"/>
              <a:t>Optimism is defined as…</a:t>
            </a:r>
          </a:p>
          <a:p>
            <a:pPr lvl="1">
              <a:lnSpc>
                <a:spcPct val="120000"/>
              </a:lnSpc>
            </a:pPr>
            <a:r>
              <a:rPr lang="en-US" dirty="0"/>
              <a:t>a </a:t>
            </a:r>
            <a:r>
              <a:rPr lang="en-US" dirty="0">
                <a:hlinkClick r:id="rId3"/>
              </a:rPr>
              <a:t>disposition</a:t>
            </a:r>
            <a:r>
              <a:rPr lang="en-US" dirty="0"/>
              <a:t> or tendency to look on the more favorable side of events or conditions and to expect the most favorable outcome.</a:t>
            </a:r>
          </a:p>
          <a:p>
            <a:pPr lvl="1">
              <a:lnSpc>
                <a:spcPct val="120000"/>
              </a:lnSpc>
            </a:pPr>
            <a:r>
              <a:rPr lang="en-US" dirty="0"/>
              <a:t>the belief that good ultimately predominates over evil in the world.</a:t>
            </a:r>
          </a:p>
          <a:p>
            <a:pPr lvl="1">
              <a:lnSpc>
                <a:spcPct val="120000"/>
              </a:lnSpc>
            </a:pPr>
            <a:r>
              <a:rPr lang="en-US" dirty="0"/>
              <a:t>the belief that goodness pervades reality.</a:t>
            </a:r>
            <a:r>
              <a:rPr lang="en-US" sz="3200" dirty="0"/>
              <a:t>.</a:t>
            </a:r>
            <a:endParaRPr lang="en-US" dirty="0"/>
          </a:p>
          <a:p>
            <a:endParaRPr lang="en-US" dirty="0"/>
          </a:p>
        </p:txBody>
      </p:sp>
      <p:sp>
        <p:nvSpPr>
          <p:cNvPr id="4" name="Footer Placeholder 3"/>
          <p:cNvSpPr>
            <a:spLocks noGrp="1"/>
          </p:cNvSpPr>
          <p:nvPr>
            <p:ph type="ftr" sz="quarter" idx="11"/>
          </p:nvPr>
        </p:nvSpPr>
        <p:spPr/>
        <p:txBody>
          <a:bodyPr/>
          <a:lstStyle/>
          <a:p>
            <a:r>
              <a:rPr lang="en-US" smtClean="0"/>
              <a:t>Optimism</a:t>
            </a:r>
            <a:endParaRPr lang="en-US" dirty="0"/>
          </a:p>
        </p:txBody>
      </p:sp>
    </p:spTree>
    <p:extLst>
      <p:ext uri="{BB962C8B-B14F-4D97-AF65-F5344CB8AC3E}">
        <p14:creationId xmlns:p14="http://schemas.microsoft.com/office/powerpoint/2010/main" val="2016111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Synonyms for Optimism</a:t>
            </a:r>
            <a:endParaRPr lang="en-US" dirty="0"/>
          </a:p>
        </p:txBody>
      </p:sp>
      <p:sp>
        <p:nvSpPr>
          <p:cNvPr id="4" name="Footer Placeholder 3"/>
          <p:cNvSpPr>
            <a:spLocks noGrp="1"/>
          </p:cNvSpPr>
          <p:nvPr>
            <p:ph type="ftr" sz="quarter" idx="11"/>
          </p:nvPr>
        </p:nvSpPr>
        <p:spPr/>
        <p:txBody>
          <a:bodyPr/>
          <a:lstStyle/>
          <a:p>
            <a:r>
              <a:rPr lang="en-US" dirty="0" smtClean="0"/>
              <a:t>Optimism</a:t>
            </a:r>
            <a:endParaRPr lang="en-US" dirty="0"/>
          </a:p>
        </p:txBody>
      </p:sp>
      <p:sp>
        <p:nvSpPr>
          <p:cNvPr id="5" name="Rectangle 4"/>
          <p:cNvSpPr/>
          <p:nvPr/>
        </p:nvSpPr>
        <p:spPr>
          <a:xfrm>
            <a:off x="119253" y="1262822"/>
            <a:ext cx="3148217" cy="707886"/>
          </a:xfrm>
          <a:prstGeom prst="rect">
            <a:avLst/>
          </a:prstGeom>
          <a:noFill/>
        </p:spPr>
        <p:txBody>
          <a:bodyPr wrap="none" lIns="91440" tIns="45720" rIns="91440" bIns="45720">
            <a:spAutoFit/>
          </a:bodyPr>
          <a:lstStyle/>
          <a:p>
            <a:pPr algn="ctr"/>
            <a:r>
              <a:rPr lang="en-US" sz="4000" b="1" cap="none" spc="0" dirty="0" smtClean="0">
                <a:ln w="12700">
                  <a:noFill/>
                  <a:prstDash val="solid"/>
                </a:ln>
                <a:effectLst>
                  <a:outerShdw blurRad="38100" dist="38100" dir="2700000" algn="tl">
                    <a:srgbClr val="000000">
                      <a:alpha val="43137"/>
                    </a:srgbClr>
                  </a:outerShdw>
                </a:effectLst>
                <a:latin typeface="Blocked Off" pitchFamily="2" charset="0"/>
                <a:ea typeface="Blocked Off" pitchFamily="2" charset="0"/>
              </a:rPr>
              <a:t>Anticipation</a:t>
            </a:r>
            <a:endParaRPr lang="en-US" sz="4000" b="1" cap="none" spc="0" dirty="0">
              <a:ln w="12700">
                <a:noFill/>
                <a:prstDash val="solid"/>
              </a:ln>
              <a:effectLst>
                <a:outerShdw blurRad="38100" dist="38100" dir="2700000" algn="tl">
                  <a:srgbClr val="000000">
                    <a:alpha val="43137"/>
                  </a:srgbClr>
                </a:outerShdw>
              </a:effectLst>
              <a:latin typeface="Blocked Off" pitchFamily="2" charset="0"/>
              <a:ea typeface="Blocked Off" pitchFamily="2" charset="0"/>
            </a:endParaRPr>
          </a:p>
        </p:txBody>
      </p:sp>
      <p:sp>
        <p:nvSpPr>
          <p:cNvPr id="6" name="Rectangle 5"/>
          <p:cNvSpPr/>
          <p:nvPr/>
        </p:nvSpPr>
        <p:spPr>
          <a:xfrm>
            <a:off x="5902499" y="3577867"/>
            <a:ext cx="2807830" cy="707886"/>
          </a:xfrm>
          <a:prstGeom prst="rect">
            <a:avLst/>
          </a:prstGeom>
          <a:noFill/>
        </p:spPr>
        <p:txBody>
          <a:bodyPr wrap="none" lIns="91440" tIns="45720" rIns="91440" bIns="45720">
            <a:spAutoFit/>
          </a:bodyPr>
          <a:lstStyle/>
          <a:p>
            <a:pPr algn="ctr"/>
            <a:r>
              <a:rPr lang="en-US" sz="4000" b="1" cap="none" spc="0" dirty="0" smtClean="0">
                <a:ln w="12700">
                  <a:noFill/>
                  <a:prstDash val="solid"/>
                </a:ln>
                <a:effectLst>
                  <a:outerShdw blurRad="41275" dist="20320" dir="1800000" algn="tl" rotWithShape="0">
                    <a:srgbClr val="000000">
                      <a:alpha val="40000"/>
                    </a:srgbClr>
                  </a:outerShdw>
                </a:effectLst>
                <a:latin typeface="Berlin Sans FB Demi" pitchFamily="34" charset="0"/>
              </a:rPr>
              <a:t>Assurance</a:t>
            </a:r>
            <a:endParaRPr lang="en-US" sz="4000" b="1" cap="none" spc="0" dirty="0">
              <a:ln w="12700">
                <a:noFill/>
                <a:prstDash val="solid"/>
              </a:ln>
              <a:effectLst>
                <a:outerShdw blurRad="41275" dist="20320" dir="1800000" algn="tl" rotWithShape="0">
                  <a:srgbClr val="000000">
                    <a:alpha val="40000"/>
                  </a:srgbClr>
                </a:outerShdw>
              </a:effectLst>
              <a:latin typeface="Berlin Sans FB Demi" pitchFamily="34" charset="0"/>
            </a:endParaRPr>
          </a:p>
        </p:txBody>
      </p:sp>
      <p:sp>
        <p:nvSpPr>
          <p:cNvPr id="7" name="TextBox 6"/>
          <p:cNvSpPr txBox="1"/>
          <p:nvPr/>
        </p:nvSpPr>
        <p:spPr>
          <a:xfrm>
            <a:off x="5502933" y="2830426"/>
            <a:ext cx="3034747" cy="707886"/>
          </a:xfrm>
          <a:prstGeom prst="rect">
            <a:avLst/>
          </a:prstGeom>
          <a:noFill/>
        </p:spPr>
        <p:txBody>
          <a:bodyPr wrap="square" rtlCol="0">
            <a:spAutoFit/>
          </a:bodyPr>
          <a:lstStyle/>
          <a:p>
            <a:pPr algn="ctr"/>
            <a:r>
              <a:rPr lang="en-US" sz="4000" b="1" dirty="0" smtClean="0">
                <a:latin typeface="Gabriola"/>
                <a:cs typeface="Gabriola"/>
              </a:rPr>
              <a:t>Brightness</a:t>
            </a:r>
            <a:endParaRPr lang="en-US" sz="4000" b="1" dirty="0">
              <a:latin typeface="Gabriola"/>
              <a:cs typeface="Gabriola"/>
            </a:endParaRPr>
          </a:p>
        </p:txBody>
      </p:sp>
      <p:sp>
        <p:nvSpPr>
          <p:cNvPr id="9" name="TextBox 8"/>
          <p:cNvSpPr txBox="1"/>
          <p:nvPr/>
        </p:nvSpPr>
        <p:spPr>
          <a:xfrm>
            <a:off x="2901388" y="4786569"/>
            <a:ext cx="3670205" cy="1015663"/>
          </a:xfrm>
          <a:prstGeom prst="rect">
            <a:avLst/>
          </a:prstGeom>
          <a:noFill/>
        </p:spPr>
        <p:txBody>
          <a:bodyPr wrap="square" rtlCol="0">
            <a:spAutoFit/>
          </a:bodyPr>
          <a:lstStyle/>
          <a:p>
            <a:pPr algn="ctr"/>
            <a:r>
              <a:rPr lang="en-US" sz="6000" dirty="0" smtClean="0">
                <a:latin typeface="Apple Chancery"/>
                <a:cs typeface="Apple Chancery"/>
              </a:rPr>
              <a:t>Calmness</a:t>
            </a:r>
            <a:endParaRPr lang="en-US" sz="6000" dirty="0">
              <a:latin typeface="Apple Chancery"/>
              <a:cs typeface="Apple Chancery"/>
            </a:endParaRPr>
          </a:p>
        </p:txBody>
      </p:sp>
      <p:sp>
        <p:nvSpPr>
          <p:cNvPr id="10" name="TextBox 9"/>
          <p:cNvSpPr txBox="1"/>
          <p:nvPr/>
        </p:nvSpPr>
        <p:spPr>
          <a:xfrm>
            <a:off x="457200" y="4143741"/>
            <a:ext cx="2822715" cy="461665"/>
          </a:xfrm>
          <a:prstGeom prst="rect">
            <a:avLst/>
          </a:prstGeom>
          <a:noFill/>
        </p:spPr>
        <p:txBody>
          <a:bodyPr wrap="square" rtlCol="0">
            <a:spAutoFit/>
          </a:bodyPr>
          <a:lstStyle/>
          <a:p>
            <a:r>
              <a:rPr lang="en-US" sz="2400" dirty="0" smtClean="0">
                <a:latin typeface="Lucida Calligraphy"/>
                <a:cs typeface="Lucida Calligraphy"/>
              </a:rPr>
              <a:t>Certainty</a:t>
            </a:r>
            <a:endParaRPr lang="en-US" sz="2400" dirty="0">
              <a:latin typeface="Lucida Calligraphy"/>
              <a:cs typeface="Lucida Calligraphy"/>
            </a:endParaRPr>
          </a:p>
        </p:txBody>
      </p:sp>
      <p:sp>
        <p:nvSpPr>
          <p:cNvPr id="11" name="TextBox 10"/>
          <p:cNvSpPr txBox="1"/>
          <p:nvPr/>
        </p:nvSpPr>
        <p:spPr>
          <a:xfrm>
            <a:off x="2886422" y="3107541"/>
            <a:ext cx="1850069" cy="707886"/>
          </a:xfrm>
          <a:prstGeom prst="rect">
            <a:avLst/>
          </a:prstGeom>
          <a:noFill/>
        </p:spPr>
        <p:txBody>
          <a:bodyPr wrap="square" rtlCol="0">
            <a:spAutoFit/>
          </a:bodyPr>
          <a:lstStyle/>
          <a:p>
            <a:r>
              <a:rPr lang="en-US" sz="4000" dirty="0" smtClean="0">
                <a:latin typeface="Elephant" pitchFamily="18" charset="0"/>
              </a:rPr>
              <a:t>Cheer</a:t>
            </a:r>
            <a:endParaRPr lang="en-US" sz="4000" dirty="0">
              <a:latin typeface="Elephant" pitchFamily="18" charset="0"/>
            </a:endParaRPr>
          </a:p>
        </p:txBody>
      </p:sp>
      <p:sp>
        <p:nvSpPr>
          <p:cNvPr id="12" name="TextBox 11"/>
          <p:cNvSpPr txBox="1"/>
          <p:nvPr/>
        </p:nvSpPr>
        <p:spPr>
          <a:xfrm>
            <a:off x="2733250" y="3776036"/>
            <a:ext cx="3424759" cy="707886"/>
          </a:xfrm>
          <a:prstGeom prst="rect">
            <a:avLst/>
          </a:prstGeom>
          <a:noFill/>
        </p:spPr>
        <p:txBody>
          <a:bodyPr wrap="square" rtlCol="0">
            <a:spAutoFit/>
          </a:bodyPr>
          <a:lstStyle/>
          <a:p>
            <a:pPr algn="ctr"/>
            <a:r>
              <a:rPr lang="en-US" sz="4000" dirty="0" smtClean="0">
                <a:latin typeface="Brush Script MT Italic"/>
                <a:cs typeface="Brush Script MT Italic"/>
              </a:rPr>
              <a:t>Cheerfulness</a:t>
            </a:r>
            <a:endParaRPr lang="en-US" sz="4000" dirty="0">
              <a:latin typeface="Brush Script MT Italic"/>
              <a:cs typeface="Brush Script MT Italic"/>
            </a:endParaRPr>
          </a:p>
        </p:txBody>
      </p:sp>
      <p:sp>
        <p:nvSpPr>
          <p:cNvPr id="13" name="TextBox 12"/>
          <p:cNvSpPr txBox="1"/>
          <p:nvPr/>
        </p:nvSpPr>
        <p:spPr>
          <a:xfrm>
            <a:off x="5075585" y="1257723"/>
            <a:ext cx="3034748" cy="707886"/>
          </a:xfrm>
          <a:prstGeom prst="rect">
            <a:avLst/>
          </a:prstGeom>
          <a:noFill/>
        </p:spPr>
        <p:txBody>
          <a:bodyPr wrap="square" rtlCol="0">
            <a:spAutoFit/>
          </a:bodyPr>
          <a:lstStyle/>
          <a:p>
            <a:r>
              <a:rPr lang="en-US" sz="4000" dirty="0" smtClean="0">
                <a:latin typeface="Britannic Bold"/>
                <a:cs typeface="Britannic Bold"/>
              </a:rPr>
              <a:t>Confidence</a:t>
            </a:r>
            <a:endParaRPr lang="en-US" sz="4000" dirty="0">
              <a:latin typeface="Britannic Bold"/>
              <a:cs typeface="Britannic Bold"/>
            </a:endParaRPr>
          </a:p>
        </p:txBody>
      </p:sp>
      <p:sp>
        <p:nvSpPr>
          <p:cNvPr id="14" name="TextBox 13"/>
          <p:cNvSpPr txBox="1"/>
          <p:nvPr/>
        </p:nvSpPr>
        <p:spPr>
          <a:xfrm>
            <a:off x="342032" y="3360538"/>
            <a:ext cx="2503877" cy="769441"/>
          </a:xfrm>
          <a:prstGeom prst="rect">
            <a:avLst/>
          </a:prstGeom>
          <a:noFill/>
        </p:spPr>
        <p:txBody>
          <a:bodyPr wrap="square" rtlCol="0">
            <a:spAutoFit/>
          </a:bodyPr>
          <a:lstStyle/>
          <a:p>
            <a:r>
              <a:rPr lang="en-US" sz="4400" dirty="0" smtClean="0">
                <a:latin typeface="Comic Sans MS"/>
                <a:cs typeface="Comic Sans MS"/>
              </a:rPr>
              <a:t>Easiness</a:t>
            </a:r>
            <a:endParaRPr lang="en-US" sz="4400" dirty="0">
              <a:latin typeface="Comic Sans MS"/>
              <a:cs typeface="Comic Sans MS"/>
            </a:endParaRPr>
          </a:p>
        </p:txBody>
      </p:sp>
      <p:sp>
        <p:nvSpPr>
          <p:cNvPr id="16" name="TextBox 15"/>
          <p:cNvSpPr txBox="1"/>
          <p:nvPr/>
        </p:nvSpPr>
        <p:spPr>
          <a:xfrm>
            <a:off x="5648709" y="4218058"/>
            <a:ext cx="2796209" cy="707886"/>
          </a:xfrm>
          <a:prstGeom prst="rect">
            <a:avLst/>
          </a:prstGeom>
          <a:noFill/>
        </p:spPr>
        <p:txBody>
          <a:bodyPr wrap="square" rtlCol="0">
            <a:spAutoFit/>
          </a:bodyPr>
          <a:lstStyle/>
          <a:p>
            <a:r>
              <a:rPr lang="en-US" sz="4000" dirty="0" smtClean="0">
                <a:latin typeface="Mistral"/>
                <a:cs typeface="Mistral"/>
              </a:rPr>
              <a:t>Encouragement</a:t>
            </a:r>
            <a:endParaRPr lang="en-US" sz="4000" dirty="0">
              <a:latin typeface="Mistral"/>
              <a:cs typeface="Mistral"/>
            </a:endParaRPr>
          </a:p>
        </p:txBody>
      </p:sp>
      <p:sp>
        <p:nvSpPr>
          <p:cNvPr id="17" name="TextBox 16"/>
          <p:cNvSpPr txBox="1"/>
          <p:nvPr/>
        </p:nvSpPr>
        <p:spPr>
          <a:xfrm>
            <a:off x="262521" y="4597391"/>
            <a:ext cx="3840375" cy="646331"/>
          </a:xfrm>
          <a:prstGeom prst="rect">
            <a:avLst/>
          </a:prstGeom>
          <a:noFill/>
        </p:spPr>
        <p:txBody>
          <a:bodyPr wrap="square" rtlCol="0">
            <a:spAutoFit/>
          </a:bodyPr>
          <a:lstStyle/>
          <a:p>
            <a:r>
              <a:rPr lang="en-US" sz="3600" dirty="0" smtClean="0">
                <a:latin typeface="Lucida Calligraphy"/>
                <a:cs typeface="Lucida Calligraphy"/>
              </a:rPr>
              <a:t>Enthusiasm</a:t>
            </a:r>
            <a:endParaRPr lang="en-US" sz="3600" dirty="0">
              <a:latin typeface="Lucida Calligraphy"/>
              <a:cs typeface="Lucida Calligraphy"/>
            </a:endParaRPr>
          </a:p>
        </p:txBody>
      </p:sp>
      <p:sp>
        <p:nvSpPr>
          <p:cNvPr id="18" name="TextBox 17"/>
          <p:cNvSpPr txBox="1"/>
          <p:nvPr/>
        </p:nvSpPr>
        <p:spPr>
          <a:xfrm>
            <a:off x="6294139" y="2107107"/>
            <a:ext cx="2916085" cy="707886"/>
          </a:xfrm>
          <a:prstGeom prst="rect">
            <a:avLst/>
          </a:prstGeom>
          <a:noFill/>
        </p:spPr>
        <p:txBody>
          <a:bodyPr wrap="square" rtlCol="0">
            <a:spAutoFit/>
          </a:bodyPr>
          <a:lstStyle/>
          <a:p>
            <a:r>
              <a:rPr lang="en-US" sz="4000" dirty="0" smtClean="0">
                <a:latin typeface="Impact" pitchFamily="34" charset="0"/>
              </a:rPr>
              <a:t>Exhilaration</a:t>
            </a:r>
            <a:endParaRPr lang="en-US" sz="4000" dirty="0">
              <a:latin typeface="Impact" pitchFamily="34" charset="0"/>
            </a:endParaRPr>
          </a:p>
        </p:txBody>
      </p:sp>
      <p:sp>
        <p:nvSpPr>
          <p:cNvPr id="19" name="TextBox 18"/>
          <p:cNvSpPr txBox="1"/>
          <p:nvPr/>
        </p:nvSpPr>
        <p:spPr>
          <a:xfrm>
            <a:off x="2806153" y="2399654"/>
            <a:ext cx="3475364" cy="707886"/>
          </a:xfrm>
          <a:prstGeom prst="rect">
            <a:avLst/>
          </a:prstGeom>
          <a:noFill/>
        </p:spPr>
        <p:txBody>
          <a:bodyPr wrap="square" rtlCol="0">
            <a:spAutoFit/>
          </a:bodyPr>
          <a:lstStyle/>
          <a:p>
            <a:r>
              <a:rPr lang="en-US" sz="4000" dirty="0" smtClean="0">
                <a:latin typeface="Bernard MT Condensed"/>
                <a:cs typeface="Bernard MT Condensed"/>
              </a:rPr>
              <a:t>Expectation</a:t>
            </a:r>
            <a:endParaRPr lang="en-US" sz="4000" dirty="0">
              <a:latin typeface="Bernard MT Condensed"/>
              <a:cs typeface="Bernard MT Condensed"/>
            </a:endParaRPr>
          </a:p>
        </p:txBody>
      </p:sp>
      <p:sp>
        <p:nvSpPr>
          <p:cNvPr id="20" name="TextBox 19"/>
          <p:cNvSpPr txBox="1"/>
          <p:nvPr/>
        </p:nvSpPr>
        <p:spPr>
          <a:xfrm>
            <a:off x="2756433" y="1781804"/>
            <a:ext cx="3127527" cy="584776"/>
          </a:xfrm>
          <a:prstGeom prst="rect">
            <a:avLst/>
          </a:prstGeom>
          <a:noFill/>
        </p:spPr>
        <p:txBody>
          <a:bodyPr wrap="square" rtlCol="0">
            <a:spAutoFit/>
          </a:bodyPr>
          <a:lstStyle/>
          <a:p>
            <a:pPr algn="ctr"/>
            <a:r>
              <a:rPr lang="en-US" sz="3200" dirty="0" smtClean="0">
                <a:latin typeface="Apple Chancery"/>
                <a:cs typeface="Apple Chancery"/>
              </a:rPr>
              <a:t>Happiness</a:t>
            </a:r>
            <a:endParaRPr lang="en-US" sz="3200" dirty="0">
              <a:latin typeface="Apple Chancery"/>
              <a:cs typeface="Apple Chancery"/>
            </a:endParaRPr>
          </a:p>
        </p:txBody>
      </p:sp>
      <p:sp>
        <p:nvSpPr>
          <p:cNvPr id="21" name="TextBox 20"/>
          <p:cNvSpPr txBox="1"/>
          <p:nvPr/>
        </p:nvSpPr>
        <p:spPr>
          <a:xfrm>
            <a:off x="3339553" y="4572001"/>
            <a:ext cx="2173355" cy="430887"/>
          </a:xfrm>
          <a:prstGeom prst="rect">
            <a:avLst/>
          </a:prstGeom>
          <a:noFill/>
        </p:spPr>
        <p:txBody>
          <a:bodyPr wrap="square" rtlCol="0">
            <a:spAutoFit/>
          </a:bodyPr>
          <a:lstStyle/>
          <a:p>
            <a:r>
              <a:rPr lang="en-US" sz="2200" dirty="0" smtClean="0">
                <a:latin typeface="Chalkduster"/>
                <a:cs typeface="Chalkduster"/>
              </a:rPr>
              <a:t>Hopefulness</a:t>
            </a:r>
            <a:endParaRPr lang="en-US" sz="2200" dirty="0">
              <a:latin typeface="Chalkduster"/>
              <a:cs typeface="Chalkduster"/>
            </a:endParaRPr>
          </a:p>
        </p:txBody>
      </p:sp>
      <p:sp>
        <p:nvSpPr>
          <p:cNvPr id="22" name="TextBox 21"/>
          <p:cNvSpPr txBox="1"/>
          <p:nvPr/>
        </p:nvSpPr>
        <p:spPr>
          <a:xfrm>
            <a:off x="106022" y="2591913"/>
            <a:ext cx="2517913" cy="707886"/>
          </a:xfrm>
          <a:prstGeom prst="rect">
            <a:avLst/>
          </a:prstGeom>
          <a:noFill/>
        </p:spPr>
        <p:txBody>
          <a:bodyPr wrap="square" rtlCol="0">
            <a:spAutoFit/>
          </a:bodyPr>
          <a:lstStyle/>
          <a:p>
            <a:r>
              <a:rPr lang="en-US" sz="4000" dirty="0" smtClean="0">
                <a:latin typeface="Simply*Glamorous" pitchFamily="2" charset="0"/>
              </a:rPr>
              <a:t>Sureness</a:t>
            </a:r>
            <a:endParaRPr lang="en-US" sz="4000" dirty="0">
              <a:latin typeface="Simply*Glamorous" pitchFamily="2" charset="0"/>
            </a:endParaRPr>
          </a:p>
        </p:txBody>
      </p:sp>
      <p:sp>
        <p:nvSpPr>
          <p:cNvPr id="23" name="TextBox 22"/>
          <p:cNvSpPr txBox="1"/>
          <p:nvPr/>
        </p:nvSpPr>
        <p:spPr>
          <a:xfrm>
            <a:off x="616226" y="1912300"/>
            <a:ext cx="1699591" cy="707886"/>
          </a:xfrm>
          <a:prstGeom prst="rect">
            <a:avLst/>
          </a:prstGeom>
          <a:noFill/>
        </p:spPr>
        <p:txBody>
          <a:bodyPr wrap="square" rtlCol="0">
            <a:spAutoFit/>
          </a:bodyPr>
          <a:lstStyle/>
          <a:p>
            <a:r>
              <a:rPr lang="en-US" sz="4000" b="1" dirty="0" smtClean="0">
                <a:latin typeface="Krungthep"/>
                <a:cs typeface="Krungthep"/>
              </a:rPr>
              <a:t>Trust</a:t>
            </a:r>
            <a:endParaRPr lang="en-US" sz="4000" b="1" dirty="0">
              <a:latin typeface="Krungthep"/>
              <a:cs typeface="Krungthep"/>
            </a:endParaRPr>
          </a:p>
        </p:txBody>
      </p:sp>
      <p:sp>
        <p:nvSpPr>
          <p:cNvPr id="24" name="TextBox 23"/>
          <p:cNvSpPr txBox="1"/>
          <p:nvPr/>
        </p:nvSpPr>
        <p:spPr>
          <a:xfrm>
            <a:off x="262519" y="5185921"/>
            <a:ext cx="2441012" cy="707886"/>
          </a:xfrm>
          <a:prstGeom prst="rect">
            <a:avLst/>
          </a:prstGeom>
          <a:noFill/>
        </p:spPr>
        <p:txBody>
          <a:bodyPr wrap="square" rtlCol="0">
            <a:spAutoFit/>
          </a:bodyPr>
          <a:lstStyle/>
          <a:p>
            <a:r>
              <a:rPr lang="en-US" sz="4000" dirty="0" smtClean="0">
                <a:latin typeface="Tekton Pro BoldExt"/>
                <a:cs typeface="Tekton Pro BoldExt"/>
              </a:rPr>
              <a:t>Idealism</a:t>
            </a:r>
            <a:endParaRPr lang="en-US" sz="4000" dirty="0">
              <a:latin typeface="Tekton Pro BoldExt"/>
              <a:cs typeface="Tekton Pro BoldExt"/>
            </a:endParaRPr>
          </a:p>
        </p:txBody>
      </p:sp>
      <p:sp>
        <p:nvSpPr>
          <p:cNvPr id="25" name="TextBox 24"/>
          <p:cNvSpPr txBox="1"/>
          <p:nvPr/>
        </p:nvSpPr>
        <p:spPr>
          <a:xfrm>
            <a:off x="6360362" y="4925944"/>
            <a:ext cx="2849863" cy="707886"/>
          </a:xfrm>
          <a:prstGeom prst="rect">
            <a:avLst/>
          </a:prstGeom>
          <a:noFill/>
        </p:spPr>
        <p:txBody>
          <a:bodyPr wrap="square" rtlCol="0">
            <a:spAutoFit/>
          </a:bodyPr>
          <a:lstStyle/>
          <a:p>
            <a:r>
              <a:rPr lang="en-US" sz="4000" dirty="0" smtClean="0">
                <a:latin typeface="Matura MT Script Capitals"/>
                <a:cs typeface="Matura MT Script Capitals"/>
              </a:rPr>
              <a:t>Positivism</a:t>
            </a:r>
            <a:endParaRPr lang="en-US" sz="4000" dirty="0">
              <a:latin typeface="Matura MT Script Capitals"/>
              <a:cs typeface="Matura MT Script Capitals"/>
            </a:endParaRPr>
          </a:p>
        </p:txBody>
      </p:sp>
    </p:spTree>
    <p:extLst>
      <p:ext uri="{BB962C8B-B14F-4D97-AF65-F5344CB8AC3E}">
        <p14:creationId xmlns:p14="http://schemas.microsoft.com/office/powerpoint/2010/main" val="41397030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6" dur="1000" fill="hold"/>
                                        <p:tgtEl>
                                          <p:spTgt spid="6"/>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5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770" decel="100000"/>
                                        <p:tgtEl>
                                          <p:spTgt spid="7"/>
                                        </p:tgtEl>
                                      </p:cBhvr>
                                    </p:animEffect>
                                    <p:animScale>
                                      <p:cBhvr>
                                        <p:cTn id="26" dur="770" decel="100000"/>
                                        <p:tgtEl>
                                          <p:spTgt spid="7"/>
                                        </p:tgtEl>
                                      </p:cBhvr>
                                      <p:from x="10000" y="10000"/>
                                      <p:to x="200000" y="450000"/>
                                    </p:animScale>
                                    <p:animScale>
                                      <p:cBhvr>
                                        <p:cTn id="27" dur="1230" accel="100000" fill="hold">
                                          <p:stCondLst>
                                            <p:cond delay="770"/>
                                          </p:stCondLst>
                                        </p:cTn>
                                        <p:tgtEl>
                                          <p:spTgt spid="7"/>
                                        </p:tgtEl>
                                      </p:cBhvr>
                                      <p:from x="200000" y="450000"/>
                                      <p:to x="100000" y="100000"/>
                                    </p:animScale>
                                    <p:set>
                                      <p:cBhvr>
                                        <p:cTn id="28" dur="770" fill="hold"/>
                                        <p:tgtEl>
                                          <p:spTgt spid="7"/>
                                        </p:tgtEl>
                                        <p:attrNameLst>
                                          <p:attrName>ppt_x</p:attrName>
                                        </p:attrNameLst>
                                      </p:cBhvr>
                                      <p:to>
                                        <p:strVal val="(0.5)"/>
                                      </p:to>
                                    </p:set>
                                    <p:anim from="(0.5)" to="(#ppt_x)" calcmode="lin" valueType="num">
                                      <p:cBhvr>
                                        <p:cTn id="29" dur="1230" accel="100000" fill="hold">
                                          <p:stCondLst>
                                            <p:cond delay="770"/>
                                          </p:stCondLst>
                                        </p:cTn>
                                        <p:tgtEl>
                                          <p:spTgt spid="7"/>
                                        </p:tgtEl>
                                        <p:attrNameLst>
                                          <p:attrName>ppt_x</p:attrName>
                                        </p:attrNameLst>
                                      </p:cBhvr>
                                    </p:anim>
                                    <p:set>
                                      <p:cBhvr>
                                        <p:cTn id="30" dur="770" fill="hold"/>
                                        <p:tgtEl>
                                          <p:spTgt spid="7"/>
                                        </p:tgtEl>
                                        <p:attrNameLst>
                                          <p:attrName>ppt_y</p:attrName>
                                        </p:attrNameLst>
                                      </p:cBhvr>
                                      <p:to>
                                        <p:strVal val="(#ppt_y+0.4)"/>
                                      </p:to>
                                    </p:set>
                                    <p:anim from="(#ppt_y+0.4)" to="(#ppt_y)" calcmode="lin" valueType="num">
                                      <p:cBhvr>
                                        <p:cTn id="31" dur="1230" accel="100000" fill="hold">
                                          <p:stCondLst>
                                            <p:cond delay="770"/>
                                          </p:stCondLst>
                                        </p:cTn>
                                        <p:tgtEl>
                                          <p:spTgt spid="7"/>
                                        </p:tgtEl>
                                        <p:attrNameLst>
                                          <p:attrName>ppt_y</p:attrName>
                                        </p:attrNameLst>
                                      </p:cBhvr>
                                    </p:anim>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iterate type="lt">
                                    <p:tmPct val="5000"/>
                                  </p:iterate>
                                  <p:childTnLst>
                                    <p:set>
                                      <p:cBhvr>
                                        <p:cTn id="35" dur="1" fill="hold">
                                          <p:stCondLst>
                                            <p:cond delay="0"/>
                                          </p:stCondLst>
                                        </p:cTn>
                                        <p:tgtEl>
                                          <p:spTgt spid="9"/>
                                        </p:tgtEl>
                                        <p:attrNameLst>
                                          <p:attrName>style.visibility</p:attrName>
                                        </p:attrNameLst>
                                      </p:cBhvr>
                                      <p:to>
                                        <p:strVal val="visible"/>
                                      </p:to>
                                    </p:set>
                                    <p:anim calcmode="lin" valueType="num">
                                      <p:cBhvr>
                                        <p:cTn id="36" dur="1000" fill="hold"/>
                                        <p:tgtEl>
                                          <p:spTgt spid="9"/>
                                        </p:tgtEl>
                                        <p:attrNameLst>
                                          <p:attrName>ppt_w</p:attrName>
                                        </p:attrNameLst>
                                      </p:cBhvr>
                                      <p:tavLst>
                                        <p:tav tm="0">
                                          <p:val>
                                            <p:fltVal val="0"/>
                                          </p:val>
                                        </p:tav>
                                        <p:tav tm="100000">
                                          <p:val>
                                            <p:strVal val="#ppt_w"/>
                                          </p:val>
                                        </p:tav>
                                      </p:tavLst>
                                    </p:anim>
                                    <p:anim calcmode="lin" valueType="num">
                                      <p:cBhvr>
                                        <p:cTn id="37" dur="1000" fill="hold"/>
                                        <p:tgtEl>
                                          <p:spTgt spid="9"/>
                                        </p:tgtEl>
                                        <p:attrNameLst>
                                          <p:attrName>ppt_h</p:attrName>
                                        </p:attrNameLst>
                                      </p:cBhvr>
                                      <p:tavLst>
                                        <p:tav tm="0">
                                          <p:val>
                                            <p:fltVal val="0"/>
                                          </p:val>
                                        </p:tav>
                                        <p:tav tm="100000">
                                          <p:val>
                                            <p:strVal val="#ppt_h"/>
                                          </p:val>
                                        </p:tav>
                                      </p:tavLst>
                                    </p:anim>
                                    <p:anim calcmode="lin" valueType="num">
                                      <p:cBhvr>
                                        <p:cTn id="38" dur="1000" fill="hold"/>
                                        <p:tgtEl>
                                          <p:spTgt spid="9"/>
                                        </p:tgtEl>
                                        <p:attrNameLst>
                                          <p:attrName>style.rotation</p:attrName>
                                        </p:attrNameLst>
                                      </p:cBhvr>
                                      <p:tavLst>
                                        <p:tav tm="0">
                                          <p:val>
                                            <p:fltVal val="90"/>
                                          </p:val>
                                        </p:tav>
                                        <p:tav tm="100000">
                                          <p:val>
                                            <p:fltVal val="0"/>
                                          </p:val>
                                        </p:tav>
                                      </p:tavLst>
                                    </p:anim>
                                    <p:animEffect transition="in" filter="fade">
                                      <p:cBhvr>
                                        <p:cTn id="39" dur="10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50" presetClass="entr" presetSubtype="0" decel="10000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1000" fill="hold"/>
                                        <p:tgtEl>
                                          <p:spTgt spid="10"/>
                                        </p:tgtEl>
                                        <p:attrNameLst>
                                          <p:attrName>ppt_w</p:attrName>
                                        </p:attrNameLst>
                                      </p:cBhvr>
                                      <p:tavLst>
                                        <p:tav tm="0">
                                          <p:val>
                                            <p:strVal val="#ppt_w+.3"/>
                                          </p:val>
                                        </p:tav>
                                        <p:tav tm="100000">
                                          <p:val>
                                            <p:strVal val="#ppt_w"/>
                                          </p:val>
                                        </p:tav>
                                      </p:tavLst>
                                    </p:anim>
                                    <p:anim calcmode="lin" valueType="num">
                                      <p:cBhvr>
                                        <p:cTn id="45" dur="1000" fill="hold"/>
                                        <p:tgtEl>
                                          <p:spTgt spid="10"/>
                                        </p:tgtEl>
                                        <p:attrNameLst>
                                          <p:attrName>ppt_h</p:attrName>
                                        </p:attrNameLst>
                                      </p:cBhvr>
                                      <p:tavLst>
                                        <p:tav tm="0">
                                          <p:val>
                                            <p:strVal val="#ppt_h"/>
                                          </p:val>
                                        </p:tav>
                                        <p:tav tm="100000">
                                          <p:val>
                                            <p:strVal val="#ppt_h"/>
                                          </p:val>
                                        </p:tav>
                                      </p:tavLst>
                                    </p:anim>
                                    <p:animEffect transition="in" filter="fade">
                                      <p:cBhvr>
                                        <p:cTn id="46" dur="10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blinds(horizontal)">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1000" fill="hold"/>
                                        <p:tgtEl>
                                          <p:spTgt spid="12"/>
                                        </p:tgtEl>
                                        <p:attrNameLst>
                                          <p:attrName>ppt_w</p:attrName>
                                        </p:attrNameLst>
                                      </p:cBhvr>
                                      <p:tavLst>
                                        <p:tav tm="0">
                                          <p:val>
                                            <p:strVal val="#ppt_w*0.70"/>
                                          </p:val>
                                        </p:tav>
                                        <p:tav tm="100000">
                                          <p:val>
                                            <p:strVal val="#ppt_w"/>
                                          </p:val>
                                        </p:tav>
                                      </p:tavLst>
                                    </p:anim>
                                    <p:anim calcmode="lin" valueType="num">
                                      <p:cBhvr>
                                        <p:cTn id="57" dur="1000" fill="hold"/>
                                        <p:tgtEl>
                                          <p:spTgt spid="12"/>
                                        </p:tgtEl>
                                        <p:attrNameLst>
                                          <p:attrName>ppt_h</p:attrName>
                                        </p:attrNameLst>
                                      </p:cBhvr>
                                      <p:tavLst>
                                        <p:tav tm="0">
                                          <p:val>
                                            <p:strVal val="#ppt_h"/>
                                          </p:val>
                                        </p:tav>
                                        <p:tav tm="100000">
                                          <p:val>
                                            <p:strVal val="#ppt_h"/>
                                          </p:val>
                                        </p:tav>
                                      </p:tavLst>
                                    </p:anim>
                                    <p:animEffect transition="in" filter="fade">
                                      <p:cBhvr>
                                        <p:cTn id="58" dur="1000"/>
                                        <p:tgtEl>
                                          <p:spTgt spid="1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wipe(down)">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14"/>
                                        </p:tgtEl>
                                        <p:attrNameLst>
                                          <p:attrName>style.visibility</p:attrName>
                                        </p:attrNameLst>
                                      </p:cBhvr>
                                      <p:to>
                                        <p:strVal val="visible"/>
                                      </p:to>
                                    </p:set>
                                    <p:anim calcmode="discrete" valueType="clr">
                                      <p:cBhvr override="childStyle">
                                        <p:cTn id="68"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14"/>
                                        </p:tgtEl>
                                        <p:attrNameLst>
                                          <p:attrName>fillcolor</p:attrName>
                                        </p:attrNameLst>
                                      </p:cBhvr>
                                      <p:tavLst>
                                        <p:tav tm="0">
                                          <p:val>
                                            <p:clrVal>
                                              <a:schemeClr val="accent2"/>
                                            </p:clrVal>
                                          </p:val>
                                        </p:tav>
                                        <p:tav tm="50000">
                                          <p:val>
                                            <p:clrVal>
                                              <a:schemeClr val="hlink"/>
                                            </p:clrVal>
                                          </p:val>
                                        </p:tav>
                                      </p:tavLst>
                                    </p:anim>
                                    <p:set>
                                      <p:cBhvr>
                                        <p:cTn id="70" dur="80"/>
                                        <p:tgtEl>
                                          <p:spTgt spid="14"/>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35"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2000"/>
                                        <p:tgtEl>
                                          <p:spTgt spid="16"/>
                                        </p:tgtEl>
                                      </p:cBhvr>
                                    </p:animEffect>
                                    <p:anim calcmode="lin" valueType="num">
                                      <p:cBhvr>
                                        <p:cTn id="76" dur="2000" fill="hold"/>
                                        <p:tgtEl>
                                          <p:spTgt spid="16"/>
                                        </p:tgtEl>
                                        <p:attrNameLst>
                                          <p:attrName>style.rotation</p:attrName>
                                        </p:attrNameLst>
                                      </p:cBhvr>
                                      <p:tavLst>
                                        <p:tav tm="0">
                                          <p:val>
                                            <p:fltVal val="720"/>
                                          </p:val>
                                        </p:tav>
                                        <p:tav tm="100000">
                                          <p:val>
                                            <p:fltVal val="0"/>
                                          </p:val>
                                        </p:tav>
                                      </p:tavLst>
                                    </p:anim>
                                    <p:anim calcmode="lin" valueType="num">
                                      <p:cBhvr>
                                        <p:cTn id="77" dur="2000" fill="hold"/>
                                        <p:tgtEl>
                                          <p:spTgt spid="16"/>
                                        </p:tgtEl>
                                        <p:attrNameLst>
                                          <p:attrName>ppt_h</p:attrName>
                                        </p:attrNameLst>
                                      </p:cBhvr>
                                      <p:tavLst>
                                        <p:tav tm="0">
                                          <p:val>
                                            <p:fltVal val="0"/>
                                          </p:val>
                                        </p:tav>
                                        <p:tav tm="100000">
                                          <p:val>
                                            <p:strVal val="#ppt_h"/>
                                          </p:val>
                                        </p:tav>
                                      </p:tavLst>
                                    </p:anim>
                                    <p:anim calcmode="lin" valueType="num">
                                      <p:cBhvr>
                                        <p:cTn id="78" dur="2000" fill="hold"/>
                                        <p:tgtEl>
                                          <p:spTgt spid="16"/>
                                        </p:tgtEl>
                                        <p:attrNameLst>
                                          <p:attrName>ppt_w</p:attrName>
                                        </p:attrNameLst>
                                      </p:cBhvr>
                                      <p:tavLst>
                                        <p:tav tm="0">
                                          <p:val>
                                            <p:fltVal val="0"/>
                                          </p:val>
                                        </p:tav>
                                        <p:tav tm="100000">
                                          <p:val>
                                            <p:strVal val="#ppt_w"/>
                                          </p:val>
                                        </p:tav>
                                      </p:tavLst>
                                    </p:anim>
                                  </p:childTnLst>
                                </p:cTn>
                              </p:par>
                            </p:childTnLst>
                          </p:cTn>
                        </p:par>
                      </p:childTnLst>
                    </p:cTn>
                  </p:par>
                  <p:par>
                    <p:cTn id="79" fill="hold">
                      <p:stCondLst>
                        <p:cond delay="indefinite"/>
                      </p:stCondLst>
                      <p:childTnLst>
                        <p:par>
                          <p:cTn id="80" fill="hold">
                            <p:stCondLst>
                              <p:cond delay="0"/>
                            </p:stCondLst>
                            <p:childTnLst>
                              <p:par>
                                <p:cTn id="81" presetID="30" presetClass="entr" presetSubtype="0"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800" decel="100000"/>
                                        <p:tgtEl>
                                          <p:spTgt spid="17"/>
                                        </p:tgtEl>
                                      </p:cBhvr>
                                    </p:animEffect>
                                    <p:anim calcmode="lin" valueType="num">
                                      <p:cBhvr>
                                        <p:cTn id="84" dur="800" decel="100000" fill="hold"/>
                                        <p:tgtEl>
                                          <p:spTgt spid="17"/>
                                        </p:tgtEl>
                                        <p:attrNameLst>
                                          <p:attrName>style.rotation</p:attrName>
                                        </p:attrNameLst>
                                      </p:cBhvr>
                                      <p:tavLst>
                                        <p:tav tm="0">
                                          <p:val>
                                            <p:fltVal val="-90"/>
                                          </p:val>
                                        </p:tav>
                                        <p:tav tm="100000">
                                          <p:val>
                                            <p:fltVal val="0"/>
                                          </p:val>
                                        </p:tav>
                                      </p:tavLst>
                                    </p:anim>
                                    <p:anim calcmode="lin" valueType="num">
                                      <p:cBhvr>
                                        <p:cTn id="85" dur="800" decel="100000" fill="hold"/>
                                        <p:tgtEl>
                                          <p:spTgt spid="17"/>
                                        </p:tgtEl>
                                        <p:attrNameLst>
                                          <p:attrName>ppt_x</p:attrName>
                                        </p:attrNameLst>
                                      </p:cBhvr>
                                      <p:tavLst>
                                        <p:tav tm="0">
                                          <p:val>
                                            <p:strVal val="#ppt_x+0.4"/>
                                          </p:val>
                                        </p:tav>
                                        <p:tav tm="100000">
                                          <p:val>
                                            <p:strVal val="#ppt_x-0.05"/>
                                          </p:val>
                                        </p:tav>
                                      </p:tavLst>
                                    </p:anim>
                                    <p:anim calcmode="lin" valueType="num">
                                      <p:cBhvr>
                                        <p:cTn id="86" dur="800" decel="100000" fill="hold"/>
                                        <p:tgtEl>
                                          <p:spTgt spid="17"/>
                                        </p:tgtEl>
                                        <p:attrNameLst>
                                          <p:attrName>ppt_y</p:attrName>
                                        </p:attrNameLst>
                                      </p:cBhvr>
                                      <p:tavLst>
                                        <p:tav tm="0">
                                          <p:val>
                                            <p:strVal val="#ppt_y-0.4"/>
                                          </p:val>
                                        </p:tav>
                                        <p:tav tm="100000">
                                          <p:val>
                                            <p:strVal val="#ppt_y+0.1"/>
                                          </p:val>
                                        </p:tav>
                                      </p:tavLst>
                                    </p:anim>
                                    <p:anim calcmode="lin" valueType="num">
                                      <p:cBhvr>
                                        <p:cTn id="87"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88"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0" presetClass="entr" presetSubtype="0" fill="hold" grpId="0" nodeType="clickEffect">
                                  <p:stCondLst>
                                    <p:cond delay="0"/>
                                  </p:stCondLst>
                                  <p:iterate type="lt">
                                    <p:tmPct val="10000"/>
                                  </p:iterate>
                                  <p:childTnLst>
                                    <p:set>
                                      <p:cBhvr>
                                        <p:cTn id="92" dur="1" fill="hold">
                                          <p:stCondLst>
                                            <p:cond delay="0"/>
                                          </p:stCondLst>
                                        </p:cTn>
                                        <p:tgtEl>
                                          <p:spTgt spid="18"/>
                                        </p:tgtEl>
                                        <p:attrNameLst>
                                          <p:attrName>style.visibility</p:attrName>
                                        </p:attrNameLst>
                                      </p:cBhvr>
                                      <p:to>
                                        <p:strVal val="visible"/>
                                      </p:to>
                                    </p:set>
                                    <p:animEffect transition="in" filter="fade">
                                      <p:cBhvr>
                                        <p:cTn id="93" dur="1000"/>
                                        <p:tgtEl>
                                          <p:spTgt spid="18"/>
                                        </p:tgtEl>
                                      </p:cBhvr>
                                    </p:animEffect>
                                    <p:anim calcmode="lin" valueType="num">
                                      <p:cBhvr>
                                        <p:cTn id="94" dur="1000" fill="hold"/>
                                        <p:tgtEl>
                                          <p:spTgt spid="18"/>
                                        </p:tgtEl>
                                        <p:attrNameLst>
                                          <p:attrName>ppt_x</p:attrName>
                                        </p:attrNameLst>
                                      </p:cBhvr>
                                      <p:tavLst>
                                        <p:tav tm="0">
                                          <p:val>
                                            <p:strVal val="#ppt_x-.1"/>
                                          </p:val>
                                        </p:tav>
                                        <p:tav tm="100000">
                                          <p:val>
                                            <p:strVal val="#ppt_x"/>
                                          </p:val>
                                        </p:tav>
                                      </p:tavLst>
                                    </p:anim>
                                    <p:anim calcmode="lin" valueType="num">
                                      <p:cBhvr>
                                        <p:cTn id="95"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12" presetClass="entr" presetSubtype="4" fill="hold" grpId="0" nodeType="click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slide(fromBottom)">
                                      <p:cBhvr>
                                        <p:cTn id="100" dur="500"/>
                                        <p:tgtEl>
                                          <p:spTgt spid="19"/>
                                        </p:tgtEl>
                                      </p:cBhvr>
                                    </p:animEffect>
                                  </p:childTnLst>
                                </p:cTn>
                              </p:par>
                            </p:childTnLst>
                          </p:cTn>
                        </p:par>
                      </p:childTnLst>
                    </p:cTn>
                  </p:par>
                  <p:par>
                    <p:cTn id="101" fill="hold">
                      <p:stCondLst>
                        <p:cond delay="indefinite"/>
                      </p:stCondLst>
                      <p:childTnLst>
                        <p:par>
                          <p:cTn id="102" fill="hold">
                            <p:stCondLst>
                              <p:cond delay="0"/>
                            </p:stCondLst>
                            <p:childTnLst>
                              <p:par>
                                <p:cTn id="103" presetID="45" presetClass="entr" presetSubtype="0" fill="hold" grpId="0" nodeType="clickEffect">
                                  <p:stCondLst>
                                    <p:cond delay="0"/>
                                  </p:stCondLst>
                                  <p:iterate type="lt">
                                    <p:tmPct val="10000"/>
                                  </p:iterate>
                                  <p:childTnLst>
                                    <p:set>
                                      <p:cBhvr>
                                        <p:cTn id="104" dur="1" fill="hold">
                                          <p:stCondLst>
                                            <p:cond delay="0"/>
                                          </p:stCondLst>
                                        </p:cTn>
                                        <p:tgtEl>
                                          <p:spTgt spid="20"/>
                                        </p:tgtEl>
                                        <p:attrNameLst>
                                          <p:attrName>style.visibility</p:attrName>
                                        </p:attrNameLst>
                                      </p:cBhvr>
                                      <p:to>
                                        <p:strVal val="visible"/>
                                      </p:to>
                                    </p:set>
                                    <p:animEffect transition="in" filter="fade">
                                      <p:cBhvr>
                                        <p:cTn id="105" dur="2000"/>
                                        <p:tgtEl>
                                          <p:spTgt spid="20"/>
                                        </p:tgtEl>
                                      </p:cBhvr>
                                    </p:animEffect>
                                    <p:anim calcmode="lin" valueType="num">
                                      <p:cBhvr>
                                        <p:cTn id="106" dur="2000" fill="hold"/>
                                        <p:tgtEl>
                                          <p:spTgt spid="20"/>
                                        </p:tgtEl>
                                        <p:attrNameLst>
                                          <p:attrName>ppt_w</p:attrName>
                                        </p:attrNameLst>
                                      </p:cBhvr>
                                      <p:tavLst>
                                        <p:tav tm="0" fmla="#ppt_w*sin(2.5*pi*$)">
                                          <p:val>
                                            <p:fltVal val="0"/>
                                          </p:val>
                                        </p:tav>
                                        <p:tav tm="100000">
                                          <p:val>
                                            <p:fltVal val="1"/>
                                          </p:val>
                                        </p:tav>
                                      </p:tavLst>
                                    </p:anim>
                                    <p:anim calcmode="lin" valueType="num">
                                      <p:cBhvr>
                                        <p:cTn id="107" dur="2000" fill="hold"/>
                                        <p:tgtEl>
                                          <p:spTgt spid="20"/>
                                        </p:tgtEl>
                                        <p:attrNameLst>
                                          <p:attrName>ppt_h</p:attrName>
                                        </p:attrNameLst>
                                      </p:cBhvr>
                                      <p:tavLst>
                                        <p:tav tm="0">
                                          <p:val>
                                            <p:strVal val="#ppt_h"/>
                                          </p:val>
                                        </p:tav>
                                        <p:tav tm="100000">
                                          <p:val>
                                            <p:strVal val="#ppt_h"/>
                                          </p:val>
                                        </p:tav>
                                      </p:tavLst>
                                    </p:anim>
                                  </p:childTnLst>
                                </p:cTn>
                              </p:par>
                            </p:childTnLst>
                          </p:cTn>
                        </p:par>
                      </p:childTnLst>
                    </p:cTn>
                  </p:par>
                  <p:par>
                    <p:cTn id="108" fill="hold">
                      <p:stCondLst>
                        <p:cond delay="indefinite"/>
                      </p:stCondLst>
                      <p:childTnLst>
                        <p:par>
                          <p:cTn id="109" fill="hold">
                            <p:stCondLst>
                              <p:cond delay="0"/>
                            </p:stCondLst>
                            <p:childTnLst>
                              <p:par>
                                <p:cTn id="110" presetID="29" presetClass="entr" presetSubtype="0" fill="hold" grpId="0" nodeType="click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p:cTn id="112" dur="1000" fill="hold"/>
                                        <p:tgtEl>
                                          <p:spTgt spid="21"/>
                                        </p:tgtEl>
                                        <p:attrNameLst>
                                          <p:attrName>ppt_x</p:attrName>
                                        </p:attrNameLst>
                                      </p:cBhvr>
                                      <p:tavLst>
                                        <p:tav tm="0">
                                          <p:val>
                                            <p:strVal val="#ppt_x-.2"/>
                                          </p:val>
                                        </p:tav>
                                        <p:tav tm="100000">
                                          <p:val>
                                            <p:strVal val="#ppt_x"/>
                                          </p:val>
                                        </p:tav>
                                      </p:tavLst>
                                    </p:anim>
                                    <p:anim calcmode="lin" valueType="num">
                                      <p:cBhvr>
                                        <p:cTn id="113"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114" dur="1000"/>
                                        <p:tgtEl>
                                          <p:spTgt spid="21"/>
                                        </p:tgtEl>
                                      </p:cBhvr>
                                    </p:animEffect>
                                  </p:childTnLst>
                                </p:cTn>
                              </p:par>
                            </p:childTnLst>
                          </p:cTn>
                        </p:par>
                      </p:childTnLst>
                    </p:cTn>
                  </p:par>
                  <p:par>
                    <p:cTn id="115" fill="hold">
                      <p:stCondLst>
                        <p:cond delay="indefinite"/>
                      </p:stCondLst>
                      <p:childTnLst>
                        <p:par>
                          <p:cTn id="116" fill="hold">
                            <p:stCondLst>
                              <p:cond delay="0"/>
                            </p:stCondLst>
                            <p:childTnLst>
                              <p:par>
                                <p:cTn id="117" presetID="54" presetClass="entr" presetSubtype="0" accel="100000" fill="hold" grpId="0" nodeType="clickEffect">
                                  <p:stCondLst>
                                    <p:cond delay="0"/>
                                  </p:stCondLst>
                                  <p:childTnLst>
                                    <p:set>
                                      <p:cBhvr>
                                        <p:cTn id="118" dur="1" fill="hold">
                                          <p:stCondLst>
                                            <p:cond delay="0"/>
                                          </p:stCondLst>
                                        </p:cTn>
                                        <p:tgtEl>
                                          <p:spTgt spid="24"/>
                                        </p:tgtEl>
                                        <p:attrNameLst>
                                          <p:attrName>style.visibility</p:attrName>
                                        </p:attrNameLst>
                                      </p:cBhvr>
                                      <p:to>
                                        <p:strVal val="visible"/>
                                      </p:to>
                                    </p:set>
                                    <p:anim calcmode="lin" valueType="num">
                                      <p:cBhvr>
                                        <p:cTn id="119" dur="500" fill="hold"/>
                                        <p:tgtEl>
                                          <p:spTgt spid="24"/>
                                        </p:tgtEl>
                                        <p:attrNameLst>
                                          <p:attrName>ppt_w</p:attrName>
                                        </p:attrNameLst>
                                      </p:cBhvr>
                                      <p:tavLst>
                                        <p:tav tm="0">
                                          <p:val>
                                            <p:strVal val="#ppt_w*0.05"/>
                                          </p:val>
                                        </p:tav>
                                        <p:tav tm="100000">
                                          <p:val>
                                            <p:strVal val="#ppt_w"/>
                                          </p:val>
                                        </p:tav>
                                      </p:tavLst>
                                    </p:anim>
                                    <p:anim calcmode="lin" valueType="num">
                                      <p:cBhvr>
                                        <p:cTn id="120" dur="500" fill="hold"/>
                                        <p:tgtEl>
                                          <p:spTgt spid="24"/>
                                        </p:tgtEl>
                                        <p:attrNameLst>
                                          <p:attrName>ppt_h</p:attrName>
                                        </p:attrNameLst>
                                      </p:cBhvr>
                                      <p:tavLst>
                                        <p:tav tm="0">
                                          <p:val>
                                            <p:strVal val="#ppt_h"/>
                                          </p:val>
                                        </p:tav>
                                        <p:tav tm="100000">
                                          <p:val>
                                            <p:strVal val="#ppt_h"/>
                                          </p:val>
                                        </p:tav>
                                      </p:tavLst>
                                    </p:anim>
                                    <p:anim calcmode="lin" valueType="num">
                                      <p:cBhvr>
                                        <p:cTn id="121" dur="500" fill="hold"/>
                                        <p:tgtEl>
                                          <p:spTgt spid="24"/>
                                        </p:tgtEl>
                                        <p:attrNameLst>
                                          <p:attrName>ppt_x</p:attrName>
                                        </p:attrNameLst>
                                      </p:cBhvr>
                                      <p:tavLst>
                                        <p:tav tm="0">
                                          <p:val>
                                            <p:strVal val="#ppt_x-.2"/>
                                          </p:val>
                                        </p:tav>
                                        <p:tav tm="100000">
                                          <p:val>
                                            <p:strVal val="#ppt_x"/>
                                          </p:val>
                                        </p:tav>
                                      </p:tavLst>
                                    </p:anim>
                                    <p:anim calcmode="lin" valueType="num">
                                      <p:cBhvr>
                                        <p:cTn id="122" dur="500" fill="hold"/>
                                        <p:tgtEl>
                                          <p:spTgt spid="24"/>
                                        </p:tgtEl>
                                        <p:attrNameLst>
                                          <p:attrName>ppt_y</p:attrName>
                                        </p:attrNameLst>
                                      </p:cBhvr>
                                      <p:tavLst>
                                        <p:tav tm="0">
                                          <p:val>
                                            <p:strVal val="#ppt_y"/>
                                          </p:val>
                                        </p:tav>
                                        <p:tav tm="100000">
                                          <p:val>
                                            <p:strVal val="#ppt_y"/>
                                          </p:val>
                                        </p:tav>
                                      </p:tavLst>
                                    </p:anim>
                                    <p:animEffect transition="in" filter="fade">
                                      <p:cBhvr>
                                        <p:cTn id="123" dur="500"/>
                                        <p:tgtEl>
                                          <p:spTgt spid="24"/>
                                        </p:tgtEl>
                                      </p:cBhvr>
                                    </p:animEffect>
                                  </p:childTnLst>
                                </p:cTn>
                              </p:par>
                            </p:childTnLst>
                          </p:cTn>
                        </p:par>
                      </p:childTnLst>
                    </p:cTn>
                  </p:par>
                  <p:par>
                    <p:cTn id="124" fill="hold">
                      <p:stCondLst>
                        <p:cond delay="indefinite"/>
                      </p:stCondLst>
                      <p:childTnLst>
                        <p:par>
                          <p:cTn id="125" fill="hold">
                            <p:stCondLst>
                              <p:cond delay="0"/>
                            </p:stCondLst>
                            <p:childTnLst>
                              <p:par>
                                <p:cTn id="126" presetID="5" presetClass="entr" presetSubtype="10" fill="hold" grpId="0" nodeType="clickEffect">
                                  <p:stCondLst>
                                    <p:cond delay="0"/>
                                  </p:stCondLst>
                                  <p:childTnLst>
                                    <p:set>
                                      <p:cBhvr>
                                        <p:cTn id="127" dur="1" fill="hold">
                                          <p:stCondLst>
                                            <p:cond delay="0"/>
                                          </p:stCondLst>
                                        </p:cTn>
                                        <p:tgtEl>
                                          <p:spTgt spid="25"/>
                                        </p:tgtEl>
                                        <p:attrNameLst>
                                          <p:attrName>style.visibility</p:attrName>
                                        </p:attrNameLst>
                                      </p:cBhvr>
                                      <p:to>
                                        <p:strVal val="visible"/>
                                      </p:to>
                                    </p:set>
                                    <p:animEffect transition="in" filter="checkerboard(across)">
                                      <p:cBhvr>
                                        <p:cTn id="128" dur="500"/>
                                        <p:tgtEl>
                                          <p:spTgt spid="25"/>
                                        </p:tgtEl>
                                      </p:cBhvr>
                                    </p:animEffect>
                                  </p:childTnLst>
                                </p:cTn>
                              </p:par>
                            </p:childTnLst>
                          </p:cTn>
                        </p:par>
                      </p:childTnLst>
                    </p:cTn>
                  </p:par>
                  <p:par>
                    <p:cTn id="129" fill="hold">
                      <p:stCondLst>
                        <p:cond delay="indefinite"/>
                      </p:stCondLst>
                      <p:childTnLst>
                        <p:par>
                          <p:cTn id="130" fill="hold">
                            <p:stCondLst>
                              <p:cond delay="0"/>
                            </p:stCondLst>
                            <p:childTnLst>
                              <p:par>
                                <p:cTn id="131" presetID="14" presetClass="entr" presetSubtype="10" fill="hold" grpId="0" nodeType="click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randombar(horizontal)">
                                      <p:cBhvr>
                                        <p:cTn id="133" dur="500"/>
                                        <p:tgtEl>
                                          <p:spTgt spid="22"/>
                                        </p:tgtEl>
                                      </p:cBhvr>
                                    </p:animEffect>
                                  </p:childTnLst>
                                </p:cTn>
                              </p:par>
                            </p:childTnLst>
                          </p:cTn>
                        </p:par>
                      </p:childTnLst>
                    </p:cTn>
                  </p:par>
                  <p:par>
                    <p:cTn id="134" fill="hold">
                      <p:stCondLst>
                        <p:cond delay="indefinite"/>
                      </p:stCondLst>
                      <p:childTnLst>
                        <p:par>
                          <p:cTn id="135" fill="hold">
                            <p:stCondLst>
                              <p:cond delay="0"/>
                            </p:stCondLst>
                            <p:childTnLst>
                              <p:par>
                                <p:cTn id="136" presetID="56" presetClass="entr" presetSubtype="0" fill="hold" grpId="0" nodeType="clickEffect">
                                  <p:stCondLst>
                                    <p:cond delay="0"/>
                                  </p:stCondLst>
                                  <p:iterate type="lt">
                                    <p:tmPct val="10000"/>
                                  </p:iterate>
                                  <p:childTnLst>
                                    <p:set>
                                      <p:cBhvr>
                                        <p:cTn id="137" dur="1" fill="hold">
                                          <p:stCondLst>
                                            <p:cond delay="0"/>
                                          </p:stCondLst>
                                        </p:cTn>
                                        <p:tgtEl>
                                          <p:spTgt spid="23"/>
                                        </p:tgtEl>
                                        <p:attrNameLst>
                                          <p:attrName>style.visibility</p:attrName>
                                        </p:attrNameLst>
                                      </p:cBhvr>
                                      <p:to>
                                        <p:strVal val="visible"/>
                                      </p:to>
                                    </p:set>
                                    <p:anim by="(-#ppt_w*2)" calcmode="lin" valueType="num">
                                      <p:cBhvr rctx="PPT">
                                        <p:cTn id="138" dur="500" autoRev="1" fill="hold">
                                          <p:stCondLst>
                                            <p:cond delay="0"/>
                                          </p:stCondLst>
                                        </p:cTn>
                                        <p:tgtEl>
                                          <p:spTgt spid="23"/>
                                        </p:tgtEl>
                                        <p:attrNameLst>
                                          <p:attrName>ppt_w</p:attrName>
                                        </p:attrNameLst>
                                      </p:cBhvr>
                                    </p:anim>
                                    <p:anim by="(#ppt_w*0.50)" calcmode="lin" valueType="num">
                                      <p:cBhvr>
                                        <p:cTn id="139" dur="500" decel="50000" autoRev="1" fill="hold">
                                          <p:stCondLst>
                                            <p:cond delay="0"/>
                                          </p:stCondLst>
                                        </p:cTn>
                                        <p:tgtEl>
                                          <p:spTgt spid="23"/>
                                        </p:tgtEl>
                                        <p:attrNameLst>
                                          <p:attrName>ppt_x</p:attrName>
                                        </p:attrNameLst>
                                      </p:cBhvr>
                                    </p:anim>
                                    <p:anim from="(-#ppt_h/2)" to="(#ppt_y)" calcmode="lin" valueType="num">
                                      <p:cBhvr>
                                        <p:cTn id="140" dur="1000" fill="hold">
                                          <p:stCondLst>
                                            <p:cond delay="0"/>
                                          </p:stCondLst>
                                        </p:cTn>
                                        <p:tgtEl>
                                          <p:spTgt spid="23"/>
                                        </p:tgtEl>
                                        <p:attrNameLst>
                                          <p:attrName>ppt_y</p:attrName>
                                        </p:attrNameLst>
                                      </p:cBhvr>
                                    </p:anim>
                                    <p:animRot by="21600000">
                                      <p:cBhvr>
                                        <p:cTn id="141" dur="1000" fill="hold">
                                          <p:stCondLst>
                                            <p:cond delay="0"/>
                                          </p:stCondLst>
                                        </p:cTn>
                                        <p:tgtEl>
                                          <p:spTgt spid="2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P spid="12" grpId="0"/>
      <p:bldP spid="13" grpId="0"/>
      <p:bldP spid="14" grpId="0"/>
      <p:bldP spid="16" grpId="0"/>
      <p:bldP spid="17" grpId="0"/>
      <p:bldP spid="18" grpId="0"/>
      <p:bldP spid="19" grpId="0"/>
      <p:bldP spid="20" grpId="0"/>
      <p:bldP spid="21" grpId="0"/>
      <p:bldP spid="22" grpId="0"/>
      <p:bldP spid="23" grpId="0"/>
      <p:bldP spid="24"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pPr>
              <a:lnSpc>
                <a:spcPct val="120000"/>
              </a:lnSpc>
            </a:pPr>
            <a:r>
              <a:rPr lang="en-US" b="1" dirty="0" smtClean="0"/>
              <a:t>Pessimism is defined as…</a:t>
            </a:r>
          </a:p>
          <a:p>
            <a:pPr lvl="1">
              <a:spcAft>
                <a:spcPts val="1000"/>
              </a:spcAft>
            </a:pPr>
            <a:r>
              <a:rPr lang="en-US" dirty="0"/>
              <a:t>T</a:t>
            </a:r>
            <a:r>
              <a:rPr lang="en-US" dirty="0" smtClean="0"/>
              <a:t>he </a:t>
            </a:r>
            <a:r>
              <a:rPr lang="en-US" dirty="0"/>
              <a:t>tendency to see, anticipate, or emphasize only bad or undesirable outcomes, results, conditions, </a:t>
            </a:r>
            <a:r>
              <a:rPr lang="en-US" dirty="0" smtClean="0"/>
              <a:t>problems </a:t>
            </a:r>
          </a:p>
          <a:p>
            <a:pPr lvl="1">
              <a:spcAft>
                <a:spcPts val="1000"/>
              </a:spcAft>
            </a:pPr>
            <a:r>
              <a:rPr lang="en-US" dirty="0"/>
              <a:t>T</a:t>
            </a:r>
            <a:r>
              <a:rPr lang="en-US" dirty="0" smtClean="0"/>
              <a:t>he </a:t>
            </a:r>
            <a:r>
              <a:rPr lang="en-US" dirty="0"/>
              <a:t>doctrine that the existing world is the worst of all possible worlds, or that all things naturally tend to </a:t>
            </a:r>
            <a:r>
              <a:rPr lang="en-US" dirty="0" smtClean="0"/>
              <a:t>evil</a:t>
            </a:r>
            <a:endParaRPr lang="en-US" dirty="0"/>
          </a:p>
          <a:p>
            <a:pPr lvl="1"/>
            <a:r>
              <a:rPr lang="en-US" dirty="0"/>
              <a:t>T</a:t>
            </a:r>
            <a:r>
              <a:rPr lang="en-US" dirty="0" smtClean="0"/>
              <a:t>he </a:t>
            </a:r>
            <a:r>
              <a:rPr lang="en-US" dirty="0"/>
              <a:t>belief that the evil and pain in the world are not compensated for by goodness and </a:t>
            </a:r>
            <a:r>
              <a:rPr lang="en-US" dirty="0">
                <a:hlinkClick r:id="rId3"/>
              </a:rPr>
              <a:t>happiness</a:t>
            </a:r>
            <a:r>
              <a:rPr lang="en-US" dirty="0"/>
              <a:t>.</a:t>
            </a:r>
          </a:p>
          <a:p>
            <a:pPr lvl="1"/>
            <a:endParaRPr lang="en-US" dirty="0"/>
          </a:p>
        </p:txBody>
      </p:sp>
      <p:sp>
        <p:nvSpPr>
          <p:cNvPr id="4" name="Footer Placeholder 3"/>
          <p:cNvSpPr>
            <a:spLocks noGrp="1"/>
          </p:cNvSpPr>
          <p:nvPr>
            <p:ph type="ftr" sz="quarter" idx="11"/>
          </p:nvPr>
        </p:nvSpPr>
        <p:spPr/>
        <p:txBody>
          <a:bodyPr/>
          <a:lstStyle/>
          <a:p>
            <a:r>
              <a:rPr lang="en-US" dirty="0" smtClean="0"/>
              <a:t>Pessimism</a:t>
            </a:r>
            <a:endParaRPr lang="en-US" dirty="0"/>
          </a:p>
        </p:txBody>
      </p:sp>
    </p:spTree>
    <p:extLst>
      <p:ext uri="{BB962C8B-B14F-4D97-AF65-F5344CB8AC3E}">
        <p14:creationId xmlns:p14="http://schemas.microsoft.com/office/powerpoint/2010/main" val="30732970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Synonyms for Pessimism</a:t>
            </a:r>
            <a:endParaRPr lang="en-US" dirty="0"/>
          </a:p>
        </p:txBody>
      </p:sp>
      <p:sp>
        <p:nvSpPr>
          <p:cNvPr id="5" name="TextBox 4"/>
          <p:cNvSpPr txBox="1"/>
          <p:nvPr/>
        </p:nvSpPr>
        <p:spPr>
          <a:xfrm>
            <a:off x="463825" y="1279941"/>
            <a:ext cx="2292627" cy="707886"/>
          </a:xfrm>
          <a:prstGeom prst="rect">
            <a:avLst/>
          </a:prstGeom>
          <a:noFill/>
        </p:spPr>
        <p:txBody>
          <a:bodyPr wrap="square" rtlCol="0">
            <a:spAutoFit/>
          </a:bodyPr>
          <a:lstStyle/>
          <a:p>
            <a:r>
              <a:rPr lang="en-US" sz="4000" dirty="0" smtClean="0">
                <a:latin typeface="Matura MT Script Capitals"/>
                <a:ea typeface="Airplanes in the Night Sky" pitchFamily="2" charset="0"/>
                <a:cs typeface="Matura MT Script Capitals"/>
              </a:rPr>
              <a:t>Cynicism</a:t>
            </a:r>
            <a:endParaRPr lang="en-US" sz="4000" dirty="0">
              <a:latin typeface="Matura MT Script Capitals"/>
              <a:ea typeface="Airplanes in the Night Sky" pitchFamily="2" charset="0"/>
              <a:cs typeface="Matura MT Script Capitals"/>
            </a:endParaRPr>
          </a:p>
        </p:txBody>
      </p:sp>
      <p:sp>
        <p:nvSpPr>
          <p:cNvPr id="6" name="TextBox 5"/>
          <p:cNvSpPr txBox="1"/>
          <p:nvPr/>
        </p:nvSpPr>
        <p:spPr>
          <a:xfrm>
            <a:off x="5389121" y="3987584"/>
            <a:ext cx="3768135" cy="1015663"/>
          </a:xfrm>
          <a:prstGeom prst="rect">
            <a:avLst/>
          </a:prstGeom>
          <a:noFill/>
        </p:spPr>
        <p:txBody>
          <a:bodyPr wrap="square" rtlCol="0">
            <a:spAutoFit/>
          </a:bodyPr>
          <a:lstStyle/>
          <a:p>
            <a:r>
              <a:rPr lang="en-US" sz="6000" dirty="0" smtClean="0">
                <a:effectLst>
                  <a:outerShdw blurRad="38100" dist="38100" dir="2700000" algn="tl">
                    <a:srgbClr val="000000">
                      <a:alpha val="43137"/>
                    </a:srgbClr>
                  </a:outerShdw>
                </a:effectLst>
                <a:latin typeface="Chalkboard SE Regular"/>
                <a:cs typeface="Chalkboard SE Regular"/>
              </a:rPr>
              <a:t>Dark</a:t>
            </a:r>
            <a:r>
              <a:rPr lang="en-US" sz="4000" dirty="0" smtClean="0">
                <a:effectLst>
                  <a:outerShdw blurRad="38100" dist="38100" dir="2700000" algn="tl">
                    <a:srgbClr val="000000">
                      <a:alpha val="43137"/>
                    </a:srgbClr>
                  </a:outerShdw>
                </a:effectLst>
                <a:latin typeface="Chalkboard SE Regular"/>
                <a:cs typeface="Chalkboard SE Regular"/>
              </a:rPr>
              <a:t> </a:t>
            </a:r>
            <a:r>
              <a:rPr lang="en-US" sz="6000" dirty="0" smtClean="0">
                <a:effectLst>
                  <a:outerShdw blurRad="38100" dist="38100" dir="2700000" algn="tl">
                    <a:srgbClr val="000000">
                      <a:alpha val="43137"/>
                    </a:srgbClr>
                  </a:outerShdw>
                </a:effectLst>
                <a:latin typeface="Chalkboard SE Regular"/>
                <a:cs typeface="Chalkboard SE Regular"/>
              </a:rPr>
              <a:t>Side</a:t>
            </a:r>
            <a:endParaRPr lang="en-US" sz="6000" dirty="0">
              <a:effectLst>
                <a:outerShdw blurRad="38100" dist="38100" dir="2700000" algn="tl">
                  <a:srgbClr val="000000">
                    <a:alpha val="43137"/>
                  </a:srgbClr>
                </a:outerShdw>
              </a:effectLst>
              <a:latin typeface="Chalkboard SE Regular"/>
              <a:cs typeface="Chalkboard SE Regular"/>
            </a:endParaRPr>
          </a:p>
        </p:txBody>
      </p:sp>
      <p:sp>
        <p:nvSpPr>
          <p:cNvPr id="7" name="TextBox 6"/>
          <p:cNvSpPr txBox="1"/>
          <p:nvPr/>
        </p:nvSpPr>
        <p:spPr>
          <a:xfrm>
            <a:off x="2" y="2358889"/>
            <a:ext cx="2279375" cy="584776"/>
          </a:xfrm>
          <a:prstGeom prst="rect">
            <a:avLst/>
          </a:prstGeom>
          <a:noFill/>
        </p:spPr>
        <p:txBody>
          <a:bodyPr wrap="square" rtlCol="0">
            <a:spAutoFit/>
          </a:bodyPr>
          <a:lstStyle/>
          <a:p>
            <a:r>
              <a:rPr lang="en-US" sz="3200" dirty="0" smtClean="0">
                <a:latin typeface="Matura MT Script Capitals" pitchFamily="66" charset="0"/>
              </a:rPr>
              <a:t>Dejection</a:t>
            </a:r>
            <a:endParaRPr lang="en-US" sz="3200" dirty="0">
              <a:latin typeface="Matura MT Script Capitals" pitchFamily="66" charset="0"/>
            </a:endParaRPr>
          </a:p>
        </p:txBody>
      </p:sp>
      <p:sp>
        <p:nvSpPr>
          <p:cNvPr id="8" name="TextBox 7"/>
          <p:cNvSpPr txBox="1"/>
          <p:nvPr/>
        </p:nvSpPr>
        <p:spPr>
          <a:xfrm>
            <a:off x="2279375" y="2784274"/>
            <a:ext cx="3728424" cy="553998"/>
          </a:xfrm>
          <a:prstGeom prst="rect">
            <a:avLst/>
          </a:prstGeom>
          <a:noFill/>
        </p:spPr>
        <p:txBody>
          <a:bodyPr wrap="square" rtlCol="0">
            <a:spAutoFit/>
          </a:bodyPr>
          <a:lstStyle/>
          <a:p>
            <a:pPr algn="ctr"/>
            <a:r>
              <a:rPr lang="en-US" sz="3000" dirty="0" smtClean="0">
                <a:latin typeface="Engravers MT"/>
                <a:cs typeface="Engravers MT"/>
              </a:rPr>
              <a:t>Depression</a:t>
            </a:r>
            <a:endParaRPr lang="en-US" sz="3000" dirty="0">
              <a:latin typeface="Engravers MT"/>
              <a:cs typeface="Engravers MT"/>
            </a:endParaRPr>
          </a:p>
        </p:txBody>
      </p:sp>
      <p:sp>
        <p:nvSpPr>
          <p:cNvPr id="9" name="TextBox 8"/>
          <p:cNvSpPr txBox="1"/>
          <p:nvPr/>
        </p:nvSpPr>
        <p:spPr>
          <a:xfrm>
            <a:off x="6526694" y="4890388"/>
            <a:ext cx="2332383" cy="707886"/>
          </a:xfrm>
          <a:prstGeom prst="rect">
            <a:avLst/>
          </a:prstGeom>
          <a:noFill/>
        </p:spPr>
        <p:txBody>
          <a:bodyPr wrap="square" rtlCol="0">
            <a:spAutoFit/>
          </a:bodyPr>
          <a:lstStyle/>
          <a:p>
            <a:r>
              <a:rPr lang="en-US" sz="4000" dirty="0" smtClean="0">
                <a:latin typeface="Bauhaus 93" pitchFamily="82" charset="0"/>
              </a:rPr>
              <a:t>Despair</a:t>
            </a:r>
            <a:endParaRPr lang="en-US" sz="4000" dirty="0">
              <a:latin typeface="Bauhaus 93" pitchFamily="82" charset="0"/>
            </a:endParaRPr>
          </a:p>
        </p:txBody>
      </p:sp>
      <p:sp>
        <p:nvSpPr>
          <p:cNvPr id="10" name="TextBox 9"/>
          <p:cNvSpPr txBox="1"/>
          <p:nvPr/>
        </p:nvSpPr>
        <p:spPr>
          <a:xfrm>
            <a:off x="231913" y="4890388"/>
            <a:ext cx="2723323" cy="707886"/>
          </a:xfrm>
          <a:prstGeom prst="rect">
            <a:avLst/>
          </a:prstGeom>
          <a:noFill/>
        </p:spPr>
        <p:txBody>
          <a:bodyPr wrap="square" rtlCol="0">
            <a:spAutoFit/>
          </a:bodyPr>
          <a:lstStyle/>
          <a:p>
            <a:r>
              <a:rPr lang="en-US" sz="4000" dirty="0" smtClean="0">
                <a:latin typeface="Perpetua Titling MT" pitchFamily="18" charset="0"/>
              </a:rPr>
              <a:t>Dim View</a:t>
            </a:r>
            <a:endParaRPr lang="en-US" sz="4000" dirty="0">
              <a:latin typeface="Perpetua Titling MT" pitchFamily="18" charset="0"/>
            </a:endParaRPr>
          </a:p>
        </p:txBody>
      </p:sp>
      <p:sp>
        <p:nvSpPr>
          <p:cNvPr id="11" name="TextBox 10"/>
          <p:cNvSpPr txBox="1"/>
          <p:nvPr/>
        </p:nvSpPr>
        <p:spPr>
          <a:xfrm>
            <a:off x="5784573" y="1279940"/>
            <a:ext cx="2902227" cy="707886"/>
          </a:xfrm>
          <a:prstGeom prst="rect">
            <a:avLst/>
          </a:prstGeom>
          <a:noFill/>
        </p:spPr>
        <p:txBody>
          <a:bodyPr wrap="square" rtlCol="0">
            <a:spAutoFit/>
          </a:bodyPr>
          <a:lstStyle/>
          <a:p>
            <a:pPr algn="ctr"/>
            <a:r>
              <a:rPr lang="en-US" sz="4000" dirty="0" smtClean="0">
                <a:latin typeface="Bauhaus 93"/>
                <a:cs typeface="Bauhaus 93"/>
              </a:rPr>
              <a:t>Distrust</a:t>
            </a:r>
            <a:endParaRPr lang="en-US" sz="4000" dirty="0">
              <a:latin typeface="Bauhaus 93"/>
              <a:cs typeface="Bauhaus 93"/>
            </a:endParaRPr>
          </a:p>
        </p:txBody>
      </p:sp>
      <p:sp>
        <p:nvSpPr>
          <p:cNvPr id="12" name="TextBox 11"/>
          <p:cNvSpPr txBox="1"/>
          <p:nvPr/>
        </p:nvSpPr>
        <p:spPr>
          <a:xfrm>
            <a:off x="1961321" y="2085506"/>
            <a:ext cx="5088836" cy="584776"/>
          </a:xfrm>
          <a:prstGeom prst="rect">
            <a:avLst/>
          </a:prstGeom>
          <a:noFill/>
        </p:spPr>
        <p:txBody>
          <a:bodyPr wrap="square" rtlCol="0">
            <a:spAutoFit/>
          </a:bodyPr>
          <a:lstStyle/>
          <a:p>
            <a:r>
              <a:rPr lang="en-US" sz="3200" dirty="0" smtClean="0">
                <a:latin typeface="Lucida Handwriting"/>
                <a:ea typeface="KaiTi" pitchFamily="49" charset="-122"/>
                <a:cs typeface="Lucida Handwriting"/>
              </a:rPr>
              <a:t>Expectation of Worst</a:t>
            </a:r>
            <a:endParaRPr lang="en-US" sz="3200" dirty="0">
              <a:latin typeface="Lucida Handwriting"/>
              <a:ea typeface="KaiTi" pitchFamily="49" charset="-122"/>
              <a:cs typeface="Lucida Handwriting"/>
            </a:endParaRPr>
          </a:p>
        </p:txBody>
      </p:sp>
      <p:sp>
        <p:nvSpPr>
          <p:cNvPr id="13" name="TextBox 12"/>
          <p:cNvSpPr txBox="1"/>
          <p:nvPr/>
        </p:nvSpPr>
        <p:spPr>
          <a:xfrm>
            <a:off x="6970643" y="2010127"/>
            <a:ext cx="2120348" cy="707886"/>
          </a:xfrm>
          <a:prstGeom prst="rect">
            <a:avLst/>
          </a:prstGeom>
          <a:noFill/>
        </p:spPr>
        <p:txBody>
          <a:bodyPr wrap="square" rtlCol="0">
            <a:spAutoFit/>
          </a:bodyPr>
          <a:lstStyle/>
          <a:p>
            <a:pPr algn="ctr"/>
            <a:r>
              <a:rPr lang="en-US" sz="4000" dirty="0" smtClean="0">
                <a:latin typeface="Cooper Black"/>
                <a:cs typeface="Cooper Black"/>
              </a:rPr>
              <a:t>Gloom</a:t>
            </a:r>
            <a:endParaRPr lang="en-US" sz="4000" dirty="0">
              <a:latin typeface="Cooper Black"/>
              <a:cs typeface="Cooper Black"/>
            </a:endParaRPr>
          </a:p>
        </p:txBody>
      </p:sp>
      <p:sp>
        <p:nvSpPr>
          <p:cNvPr id="14" name="TextBox 13"/>
          <p:cNvSpPr txBox="1"/>
          <p:nvPr/>
        </p:nvSpPr>
        <p:spPr>
          <a:xfrm>
            <a:off x="3525079" y="1279941"/>
            <a:ext cx="1636643" cy="707886"/>
          </a:xfrm>
          <a:prstGeom prst="rect">
            <a:avLst/>
          </a:prstGeom>
          <a:noFill/>
        </p:spPr>
        <p:txBody>
          <a:bodyPr wrap="square" rtlCol="0">
            <a:spAutoFit/>
          </a:bodyPr>
          <a:lstStyle/>
          <a:p>
            <a:r>
              <a:rPr lang="en-US" sz="4000" dirty="0" smtClean="0">
                <a:latin typeface="Hobo Std"/>
                <a:cs typeface="Hobo Std"/>
              </a:rPr>
              <a:t>Grief</a:t>
            </a:r>
            <a:endParaRPr lang="en-US" sz="4000" dirty="0">
              <a:latin typeface="Hobo Std"/>
              <a:cs typeface="Hobo Std"/>
            </a:endParaRPr>
          </a:p>
        </p:txBody>
      </p:sp>
      <p:sp>
        <p:nvSpPr>
          <p:cNvPr id="15" name="TextBox 14"/>
          <p:cNvSpPr txBox="1"/>
          <p:nvPr/>
        </p:nvSpPr>
        <p:spPr>
          <a:xfrm>
            <a:off x="278297" y="4086730"/>
            <a:ext cx="4505739" cy="830997"/>
          </a:xfrm>
          <a:prstGeom prst="rect">
            <a:avLst/>
          </a:prstGeom>
          <a:noFill/>
        </p:spPr>
        <p:txBody>
          <a:bodyPr wrap="square" rtlCol="0">
            <a:spAutoFit/>
          </a:bodyPr>
          <a:lstStyle/>
          <a:p>
            <a:r>
              <a:rPr lang="en-US" sz="4800" dirty="0" smtClean="0">
                <a:latin typeface="Lucida Calligraphy" pitchFamily="66" charset="0"/>
              </a:rPr>
              <a:t>Hopelessness</a:t>
            </a:r>
            <a:endParaRPr lang="en-US" sz="4800" dirty="0">
              <a:latin typeface="Lucida Calligraphy" pitchFamily="66" charset="0"/>
            </a:endParaRPr>
          </a:p>
        </p:txBody>
      </p:sp>
      <p:sp>
        <p:nvSpPr>
          <p:cNvPr id="16" name="TextBox 15"/>
          <p:cNvSpPr txBox="1"/>
          <p:nvPr/>
        </p:nvSpPr>
        <p:spPr>
          <a:xfrm>
            <a:off x="2279375" y="3603199"/>
            <a:ext cx="6294783" cy="646331"/>
          </a:xfrm>
          <a:prstGeom prst="rect">
            <a:avLst/>
          </a:prstGeom>
          <a:noFill/>
        </p:spPr>
        <p:txBody>
          <a:bodyPr wrap="square" rtlCol="0">
            <a:spAutoFit/>
          </a:bodyPr>
          <a:lstStyle/>
          <a:p>
            <a:r>
              <a:rPr lang="en-US" sz="3600" dirty="0" smtClean="0">
                <a:latin typeface="Wide Latin" pitchFamily="18" charset="0"/>
              </a:rPr>
              <a:t>Low Spirits</a:t>
            </a:r>
            <a:endParaRPr lang="en-US" sz="3600" dirty="0">
              <a:latin typeface="Wide Latin" pitchFamily="18" charset="0"/>
            </a:endParaRPr>
          </a:p>
        </p:txBody>
      </p:sp>
      <p:sp>
        <p:nvSpPr>
          <p:cNvPr id="17" name="TextBox 16"/>
          <p:cNvSpPr txBox="1"/>
          <p:nvPr/>
        </p:nvSpPr>
        <p:spPr>
          <a:xfrm>
            <a:off x="6069494" y="2695712"/>
            <a:ext cx="2789583" cy="1107996"/>
          </a:xfrm>
          <a:prstGeom prst="rect">
            <a:avLst/>
          </a:prstGeom>
          <a:noFill/>
        </p:spPr>
        <p:txBody>
          <a:bodyPr wrap="square" rtlCol="0">
            <a:spAutoFit/>
          </a:bodyPr>
          <a:lstStyle/>
          <a:p>
            <a:r>
              <a:rPr lang="en-US" sz="6600" dirty="0" smtClean="0">
                <a:latin typeface="Playbill" pitchFamily="82" charset="0"/>
              </a:rPr>
              <a:t>Unhappiness</a:t>
            </a:r>
            <a:endParaRPr lang="en-US" sz="6600" dirty="0">
              <a:latin typeface="Playbill" pitchFamily="82" charset="0"/>
            </a:endParaRPr>
          </a:p>
        </p:txBody>
      </p:sp>
      <p:sp>
        <p:nvSpPr>
          <p:cNvPr id="18" name="TextBox 17"/>
          <p:cNvSpPr txBox="1"/>
          <p:nvPr/>
        </p:nvSpPr>
        <p:spPr>
          <a:xfrm>
            <a:off x="198781" y="3017197"/>
            <a:ext cx="2623932" cy="830997"/>
          </a:xfrm>
          <a:prstGeom prst="rect">
            <a:avLst/>
          </a:prstGeom>
          <a:noFill/>
        </p:spPr>
        <p:txBody>
          <a:bodyPr wrap="square" rtlCol="0">
            <a:spAutoFit/>
          </a:bodyPr>
          <a:lstStyle/>
          <a:p>
            <a:r>
              <a:rPr lang="en-US" sz="4800" dirty="0" smtClean="0">
                <a:latin typeface="Marker Felt"/>
                <a:cs typeface="Marker Felt"/>
              </a:rPr>
              <a:t>Sadness</a:t>
            </a:r>
            <a:endParaRPr lang="en-US" sz="4800" dirty="0">
              <a:latin typeface="Marker Felt"/>
              <a:cs typeface="Marker Felt"/>
            </a:endParaRPr>
          </a:p>
        </p:txBody>
      </p:sp>
      <p:sp>
        <p:nvSpPr>
          <p:cNvPr id="19" name="TextBox 18"/>
          <p:cNvSpPr txBox="1"/>
          <p:nvPr/>
        </p:nvSpPr>
        <p:spPr>
          <a:xfrm>
            <a:off x="3207024" y="4930978"/>
            <a:ext cx="2829339" cy="523220"/>
          </a:xfrm>
          <a:prstGeom prst="rect">
            <a:avLst/>
          </a:prstGeom>
          <a:noFill/>
        </p:spPr>
        <p:txBody>
          <a:bodyPr wrap="square" rtlCol="0">
            <a:spAutoFit/>
          </a:bodyPr>
          <a:lstStyle/>
          <a:p>
            <a:pPr algn="ctr"/>
            <a:r>
              <a:rPr lang="en-US" sz="2800" dirty="0" smtClean="0">
                <a:latin typeface="Lucida Blackletter"/>
                <a:cs typeface="Lucida Blackletter"/>
              </a:rPr>
              <a:t>Despondency</a:t>
            </a:r>
            <a:endParaRPr lang="en-US" sz="2800" dirty="0">
              <a:latin typeface="Lucida Blackletter"/>
              <a:cs typeface="Lucida Blackletter"/>
            </a:endParaRPr>
          </a:p>
        </p:txBody>
      </p:sp>
      <p:sp>
        <p:nvSpPr>
          <p:cNvPr id="20" name="Footer Placeholder 3"/>
          <p:cNvSpPr>
            <a:spLocks noGrp="1"/>
          </p:cNvSpPr>
          <p:nvPr>
            <p:ph type="ftr" sz="quarter" idx="11"/>
          </p:nvPr>
        </p:nvSpPr>
        <p:spPr>
          <a:xfrm>
            <a:off x="3124200" y="6126165"/>
            <a:ext cx="2895600" cy="595312"/>
          </a:xfrm>
        </p:spPr>
        <p:txBody>
          <a:bodyPr/>
          <a:lstStyle/>
          <a:p>
            <a:r>
              <a:rPr lang="en-US" dirty="0" smtClean="0"/>
              <a:t>Pessimism</a:t>
            </a:r>
            <a:endParaRPr lang="en-US" dirty="0"/>
          </a:p>
        </p:txBody>
      </p:sp>
    </p:spTree>
    <p:extLst>
      <p:ext uri="{BB962C8B-B14F-4D97-AF65-F5344CB8AC3E}">
        <p14:creationId xmlns:p14="http://schemas.microsoft.com/office/powerpoint/2010/main" val="1944346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strVal val="#ppt_w*0.05"/>
                                          </p:val>
                                        </p:tav>
                                        <p:tav tm="100000">
                                          <p:val>
                                            <p:strVal val="#ppt_w"/>
                                          </p:val>
                                        </p:tav>
                                      </p:tavLst>
                                    </p:anim>
                                    <p:anim calcmode="lin" valueType="num">
                                      <p:cBhvr>
                                        <p:cTn id="13" dur="500" fill="hold"/>
                                        <p:tgtEl>
                                          <p:spTgt spid="6"/>
                                        </p:tgtEl>
                                        <p:attrNameLst>
                                          <p:attrName>ppt_h</p:attrName>
                                        </p:attrNameLst>
                                      </p:cBhvr>
                                      <p:tavLst>
                                        <p:tav tm="0">
                                          <p:val>
                                            <p:strVal val="#ppt_h"/>
                                          </p:val>
                                        </p:tav>
                                        <p:tav tm="100000">
                                          <p:val>
                                            <p:strVal val="#ppt_h"/>
                                          </p:val>
                                        </p:tav>
                                      </p:tavLst>
                                    </p:anim>
                                    <p:anim calcmode="lin" valueType="num">
                                      <p:cBhvr>
                                        <p:cTn id="14" dur="500" fill="hold"/>
                                        <p:tgtEl>
                                          <p:spTgt spid="6"/>
                                        </p:tgtEl>
                                        <p:attrNameLst>
                                          <p:attrName>ppt_x</p:attrName>
                                        </p:attrNameLst>
                                      </p:cBhvr>
                                      <p:tavLst>
                                        <p:tav tm="0">
                                          <p:val>
                                            <p:strVal val="#ppt_x-.2"/>
                                          </p:val>
                                        </p:tav>
                                        <p:tav tm="100000">
                                          <p:val>
                                            <p:strVal val="#ppt_x"/>
                                          </p:val>
                                        </p:tav>
                                      </p:tavLst>
                                    </p:anim>
                                    <p:anim calcmode="lin" valueType="num">
                                      <p:cBhvr>
                                        <p:cTn id="15" dur="500" fill="hold"/>
                                        <p:tgtEl>
                                          <p:spTgt spid="6"/>
                                        </p:tgtEl>
                                        <p:attrNameLst>
                                          <p:attrName>ppt_y</p:attrName>
                                        </p:attrNameLst>
                                      </p:cBhvr>
                                      <p:tavLst>
                                        <p:tav tm="0">
                                          <p:val>
                                            <p:strVal val="#ppt_y"/>
                                          </p:val>
                                        </p:tav>
                                        <p:tav tm="100000">
                                          <p:val>
                                            <p:strVal val="#ppt_y"/>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arn(in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9"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0" fill="hold"/>
                                        <p:tgtEl>
                                          <p:spTgt spid="9"/>
                                        </p:tgtEl>
                                        <p:attrNameLst>
                                          <p:attrName>ppt_w</p:attrName>
                                        </p:attrNameLst>
                                      </p:cBhvr>
                                      <p:tavLst>
                                        <p:tav tm="0" fmla="#ppt_w*sin(2.5*pi*$)">
                                          <p:val>
                                            <p:fltVal val="0"/>
                                          </p:val>
                                        </p:tav>
                                        <p:tav tm="100000">
                                          <p:val>
                                            <p:fltVal val="1"/>
                                          </p:val>
                                        </p:tav>
                                      </p:tavLst>
                                    </p:anim>
                                    <p:anim calcmode="lin" valueType="num">
                                      <p:cBhvr>
                                        <p:cTn id="34" dur="5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10"/>
                                        </p:tgtEl>
                                        <p:attrNameLst>
                                          <p:attrName>style.visibility</p:attrName>
                                        </p:attrNameLst>
                                      </p:cBhvr>
                                      <p:to>
                                        <p:strVal val="visible"/>
                                      </p:to>
                                    </p:set>
                                    <p:anim calcmode="discrete" valueType="clr">
                                      <p:cBhvr override="childStyle">
                                        <p:cTn id="39"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0"/>
                                        </p:tgtEl>
                                        <p:attrNameLst>
                                          <p:attrName>fillcolor</p:attrName>
                                        </p:attrNameLst>
                                      </p:cBhvr>
                                      <p:tavLst>
                                        <p:tav tm="0">
                                          <p:val>
                                            <p:clrVal>
                                              <a:schemeClr val="accent2"/>
                                            </p:clrVal>
                                          </p:val>
                                        </p:tav>
                                        <p:tav tm="50000">
                                          <p:val>
                                            <p:clrVal>
                                              <a:schemeClr val="hlink"/>
                                            </p:clrVal>
                                          </p:val>
                                        </p:tav>
                                      </p:tavLst>
                                    </p:anim>
                                    <p:set>
                                      <p:cBhvr>
                                        <p:cTn id="41" dur="80"/>
                                        <p:tgtEl>
                                          <p:spTgt spid="10"/>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down)">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52"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Scale>
                                      <p:cBhvr>
                                        <p:cTn id="51" dur="1000" decel="50000" fill="hold">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2" dur="1000" decel="50000" fill="hold">
                                          <p:stCondLst>
                                            <p:cond delay="0"/>
                                          </p:stCondLst>
                                        </p:cTn>
                                        <p:tgtEl>
                                          <p:spTgt spid="19"/>
                                        </p:tgtEl>
                                        <p:attrNameLst>
                                          <p:attrName>ppt_x</p:attrName>
                                          <p:attrName>ppt_y</p:attrName>
                                        </p:attrNameLst>
                                      </p:cBhvr>
                                    </p:animMotion>
                                    <p:animEffect transition="in" filter="fade">
                                      <p:cBhvr>
                                        <p:cTn id="53" dur="100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grpId="0" nodeType="clickEffect">
                                  <p:stCondLst>
                                    <p:cond delay="0"/>
                                  </p:stCondLst>
                                  <p:iterate type="lt">
                                    <p:tmPct val="5000"/>
                                  </p:iterate>
                                  <p:childTnLst>
                                    <p:set>
                                      <p:cBhvr>
                                        <p:cTn id="57" dur="1" fill="hold">
                                          <p:stCondLst>
                                            <p:cond delay="0"/>
                                          </p:stCondLst>
                                        </p:cTn>
                                        <p:tgtEl>
                                          <p:spTgt spid="12"/>
                                        </p:tgtEl>
                                        <p:attrNameLst>
                                          <p:attrName>style.visibility</p:attrName>
                                        </p:attrNameLst>
                                      </p:cBhvr>
                                      <p:to>
                                        <p:strVal val="visible"/>
                                      </p:to>
                                    </p:set>
                                    <p:anim calcmode="lin" valueType="num">
                                      <p:cBhvr>
                                        <p:cTn id="58" dur="1000" fill="hold"/>
                                        <p:tgtEl>
                                          <p:spTgt spid="12"/>
                                        </p:tgtEl>
                                        <p:attrNameLst>
                                          <p:attrName>ppt_w</p:attrName>
                                        </p:attrNameLst>
                                      </p:cBhvr>
                                      <p:tavLst>
                                        <p:tav tm="0">
                                          <p:val>
                                            <p:fltVal val="0"/>
                                          </p:val>
                                        </p:tav>
                                        <p:tav tm="100000">
                                          <p:val>
                                            <p:strVal val="#ppt_w"/>
                                          </p:val>
                                        </p:tav>
                                      </p:tavLst>
                                    </p:anim>
                                    <p:anim calcmode="lin" valueType="num">
                                      <p:cBhvr>
                                        <p:cTn id="59" dur="1000" fill="hold"/>
                                        <p:tgtEl>
                                          <p:spTgt spid="12"/>
                                        </p:tgtEl>
                                        <p:attrNameLst>
                                          <p:attrName>ppt_h</p:attrName>
                                        </p:attrNameLst>
                                      </p:cBhvr>
                                      <p:tavLst>
                                        <p:tav tm="0">
                                          <p:val>
                                            <p:fltVal val="0"/>
                                          </p:val>
                                        </p:tav>
                                        <p:tav tm="100000">
                                          <p:val>
                                            <p:strVal val="#ppt_h"/>
                                          </p:val>
                                        </p:tav>
                                      </p:tavLst>
                                    </p:anim>
                                    <p:anim calcmode="lin" valueType="num">
                                      <p:cBhvr>
                                        <p:cTn id="60" dur="1000" fill="hold"/>
                                        <p:tgtEl>
                                          <p:spTgt spid="12"/>
                                        </p:tgtEl>
                                        <p:attrNameLst>
                                          <p:attrName>style.rotation</p:attrName>
                                        </p:attrNameLst>
                                      </p:cBhvr>
                                      <p:tavLst>
                                        <p:tav tm="0">
                                          <p:val>
                                            <p:fltVal val="90"/>
                                          </p:val>
                                        </p:tav>
                                        <p:tav tm="100000">
                                          <p:val>
                                            <p:fltVal val="0"/>
                                          </p:val>
                                        </p:tav>
                                      </p:tavLst>
                                    </p:anim>
                                    <p:animEffect transition="in" filter="fade">
                                      <p:cBhvr>
                                        <p:cTn id="61" dur="1000"/>
                                        <p:tgtEl>
                                          <p:spTgt spid="12"/>
                                        </p:tgtEl>
                                      </p:cBhvr>
                                    </p:animEffect>
                                  </p:childTnLst>
                                </p:cTn>
                              </p:par>
                            </p:childTnLst>
                          </p:cTn>
                        </p:par>
                      </p:childTnLst>
                    </p:cTn>
                  </p:par>
                  <p:par>
                    <p:cTn id="62" fill="hold">
                      <p:stCondLst>
                        <p:cond delay="indefinite"/>
                      </p:stCondLst>
                      <p:childTnLst>
                        <p:par>
                          <p:cTn id="63" fill="hold">
                            <p:stCondLst>
                              <p:cond delay="0"/>
                            </p:stCondLst>
                            <p:childTnLst>
                              <p:par>
                                <p:cTn id="64" presetID="23" presetClass="entr" presetSubtype="16"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26" presetClass="entr" presetSubtype="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down)">
                                      <p:cBhvr>
                                        <p:cTn id="72" dur="580">
                                          <p:stCondLst>
                                            <p:cond delay="0"/>
                                          </p:stCondLst>
                                        </p:cTn>
                                        <p:tgtEl>
                                          <p:spTgt spid="14"/>
                                        </p:tgtEl>
                                      </p:cBhvr>
                                    </p:animEffect>
                                    <p:anim calcmode="lin" valueType="num">
                                      <p:cBhvr>
                                        <p:cTn id="7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78" dur="26">
                                          <p:stCondLst>
                                            <p:cond delay="650"/>
                                          </p:stCondLst>
                                        </p:cTn>
                                        <p:tgtEl>
                                          <p:spTgt spid="14"/>
                                        </p:tgtEl>
                                      </p:cBhvr>
                                      <p:to x="100000" y="60000"/>
                                    </p:animScale>
                                    <p:animScale>
                                      <p:cBhvr>
                                        <p:cTn id="79" dur="166" decel="50000">
                                          <p:stCondLst>
                                            <p:cond delay="676"/>
                                          </p:stCondLst>
                                        </p:cTn>
                                        <p:tgtEl>
                                          <p:spTgt spid="14"/>
                                        </p:tgtEl>
                                      </p:cBhvr>
                                      <p:to x="100000" y="100000"/>
                                    </p:animScale>
                                    <p:animScale>
                                      <p:cBhvr>
                                        <p:cTn id="80" dur="26">
                                          <p:stCondLst>
                                            <p:cond delay="1312"/>
                                          </p:stCondLst>
                                        </p:cTn>
                                        <p:tgtEl>
                                          <p:spTgt spid="14"/>
                                        </p:tgtEl>
                                      </p:cBhvr>
                                      <p:to x="100000" y="80000"/>
                                    </p:animScale>
                                    <p:animScale>
                                      <p:cBhvr>
                                        <p:cTn id="81" dur="166" decel="50000">
                                          <p:stCondLst>
                                            <p:cond delay="1338"/>
                                          </p:stCondLst>
                                        </p:cTn>
                                        <p:tgtEl>
                                          <p:spTgt spid="14"/>
                                        </p:tgtEl>
                                      </p:cBhvr>
                                      <p:to x="100000" y="100000"/>
                                    </p:animScale>
                                    <p:animScale>
                                      <p:cBhvr>
                                        <p:cTn id="82" dur="26">
                                          <p:stCondLst>
                                            <p:cond delay="1642"/>
                                          </p:stCondLst>
                                        </p:cTn>
                                        <p:tgtEl>
                                          <p:spTgt spid="14"/>
                                        </p:tgtEl>
                                      </p:cBhvr>
                                      <p:to x="100000" y="90000"/>
                                    </p:animScale>
                                    <p:animScale>
                                      <p:cBhvr>
                                        <p:cTn id="83" dur="166" decel="50000">
                                          <p:stCondLst>
                                            <p:cond delay="1668"/>
                                          </p:stCondLst>
                                        </p:cTn>
                                        <p:tgtEl>
                                          <p:spTgt spid="14"/>
                                        </p:tgtEl>
                                      </p:cBhvr>
                                      <p:to x="100000" y="100000"/>
                                    </p:animScale>
                                    <p:animScale>
                                      <p:cBhvr>
                                        <p:cTn id="84" dur="26">
                                          <p:stCondLst>
                                            <p:cond delay="1808"/>
                                          </p:stCondLst>
                                        </p:cTn>
                                        <p:tgtEl>
                                          <p:spTgt spid="14"/>
                                        </p:tgtEl>
                                      </p:cBhvr>
                                      <p:to x="100000" y="95000"/>
                                    </p:animScale>
                                    <p:animScale>
                                      <p:cBhvr>
                                        <p:cTn id="85" dur="166" decel="50000">
                                          <p:stCondLst>
                                            <p:cond delay="1834"/>
                                          </p:stCondLst>
                                        </p:cTn>
                                        <p:tgtEl>
                                          <p:spTgt spid="14"/>
                                        </p:tgtEl>
                                      </p:cBhvr>
                                      <p:to x="100000" y="100000"/>
                                    </p:animScale>
                                  </p:childTnLst>
                                </p:cTn>
                              </p:par>
                            </p:childTnLst>
                          </p:cTn>
                        </p:par>
                      </p:childTnLst>
                    </p:cTn>
                  </p:par>
                  <p:par>
                    <p:cTn id="86" fill="hold">
                      <p:stCondLst>
                        <p:cond delay="indefinite"/>
                      </p:stCondLst>
                      <p:childTnLst>
                        <p:par>
                          <p:cTn id="87" fill="hold">
                            <p:stCondLst>
                              <p:cond delay="0"/>
                            </p:stCondLst>
                            <p:childTnLst>
                              <p:par>
                                <p:cTn id="88" presetID="25" presetClass="entr" presetSubtype="0" fill="hold" grpId="0" nodeType="clickEffect">
                                  <p:stCondLst>
                                    <p:cond delay="0"/>
                                  </p:stCondLst>
                                  <p:childTnLst>
                                    <p:set>
                                      <p:cBhvr>
                                        <p:cTn id="89" dur="1" fill="hold">
                                          <p:stCondLst>
                                            <p:cond delay="0"/>
                                          </p:stCondLst>
                                        </p:cTn>
                                        <p:tgtEl>
                                          <p:spTgt spid="15"/>
                                        </p:tgtEl>
                                        <p:attrNameLst>
                                          <p:attrName>style.visibility</p:attrName>
                                        </p:attrNameLst>
                                      </p:cBhvr>
                                      <p:to>
                                        <p:strVal val="visible"/>
                                      </p:to>
                                    </p:set>
                                    <p:anim calcmode="lin" valueType="num">
                                      <p:cBhvr>
                                        <p:cTn id="90" dur="50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91" dur="50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92" dur="500" accel="50000" fill="hold">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id="93" dur="1000" fill="hold"/>
                                        <p:tgtEl>
                                          <p:spTgt spid="15"/>
                                        </p:tgtEl>
                                        <p:attrNameLst>
                                          <p:attrName>ppt_h</p:attrName>
                                        </p:attrNameLst>
                                      </p:cBhvr>
                                      <p:tavLst>
                                        <p:tav tm="0">
                                          <p:val>
                                            <p:strVal val="#ppt_h"/>
                                          </p:val>
                                        </p:tav>
                                        <p:tav tm="100000">
                                          <p:val>
                                            <p:strVal val="#ppt_h"/>
                                          </p:val>
                                        </p:tav>
                                      </p:tavLst>
                                    </p:anim>
                                    <p:anim calcmode="lin" valueType="num">
                                      <p:cBhvr>
                                        <p:cTn id="94" dur="50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95" dur="50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96" dur="500" accel="50000" fill="hold">
                                          <p:stCondLst>
                                            <p:cond delay="500"/>
                                          </p:stCondLst>
                                        </p:cTn>
                                        <p:tgtEl>
                                          <p:spTgt spid="15"/>
                                        </p:tgtEl>
                                        <p:attrNameLst>
                                          <p:attrName>ppt_y</p:attrName>
                                        </p:attrNameLst>
                                      </p:cBhvr>
                                      <p:tavLst>
                                        <p:tav tm="0">
                                          <p:val>
                                            <p:strVal val="#ppt_y+.1"/>
                                          </p:val>
                                        </p:tav>
                                        <p:tav tm="100000">
                                          <p:val>
                                            <p:strVal val="#ppt_y"/>
                                          </p:val>
                                        </p:tav>
                                      </p:tavLst>
                                    </p:anim>
                                    <p:animEffect transition="in" filter="fade">
                                      <p:cBhvr>
                                        <p:cTn id="97" dur="1000" decel="50000">
                                          <p:stCondLst>
                                            <p:cond delay="0"/>
                                          </p:stCondLst>
                                        </p:cTn>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6"/>
                                        </p:tgtEl>
                                        <p:attrNameLst>
                                          <p:attrName>style.visibility</p:attrName>
                                        </p:attrNameLst>
                                      </p:cBhvr>
                                      <p:to>
                                        <p:strVal val="visible"/>
                                      </p:to>
                                    </p:set>
                                    <p:animEffect transition="in" filter="dissolve">
                                      <p:cBhvr>
                                        <p:cTn id="102" dur="500"/>
                                        <p:tgtEl>
                                          <p:spTgt spid="16"/>
                                        </p:tgtEl>
                                      </p:cBhvr>
                                    </p:animEffect>
                                  </p:childTnLst>
                                </p:cTn>
                              </p:par>
                            </p:childTnLst>
                          </p:cTn>
                        </p:par>
                      </p:childTnLst>
                    </p:cTn>
                  </p:par>
                  <p:par>
                    <p:cTn id="103" fill="hold">
                      <p:stCondLst>
                        <p:cond delay="indefinite"/>
                      </p:stCondLst>
                      <p:childTnLst>
                        <p:par>
                          <p:cTn id="104" fill="hold">
                            <p:stCondLst>
                              <p:cond delay="0"/>
                            </p:stCondLst>
                            <p:childTnLst>
                              <p:par>
                                <p:cTn id="105" presetID="21" presetClass="entr" presetSubtype="4" fill="hold" grpId="0" nodeType="clickEffect">
                                  <p:stCondLst>
                                    <p:cond delay="0"/>
                                  </p:stCondLst>
                                  <p:childTnLst>
                                    <p:set>
                                      <p:cBhvr>
                                        <p:cTn id="106" dur="1" fill="hold">
                                          <p:stCondLst>
                                            <p:cond delay="0"/>
                                          </p:stCondLst>
                                        </p:cTn>
                                        <p:tgtEl>
                                          <p:spTgt spid="18"/>
                                        </p:tgtEl>
                                        <p:attrNameLst>
                                          <p:attrName>style.visibility</p:attrName>
                                        </p:attrNameLst>
                                      </p:cBhvr>
                                      <p:to>
                                        <p:strVal val="visible"/>
                                      </p:to>
                                    </p:set>
                                    <p:animEffect transition="in" filter="wheel(4)">
                                      <p:cBhvr>
                                        <p:cTn id="107" dur="2000"/>
                                        <p:tgtEl>
                                          <p:spTgt spid="18"/>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12" fill="hold" grpId="0" nodeType="click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strips(downLeft)">
                                      <p:cBhvr>
                                        <p:cTn id="1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91515" y="2975473"/>
            <a:ext cx="7772400" cy="1362075"/>
          </a:xfrm>
        </p:spPr>
        <p:txBody>
          <a:bodyPr>
            <a:normAutofit fontScale="90000"/>
          </a:bodyPr>
          <a:lstStyle/>
          <a:p>
            <a:r>
              <a:rPr lang="en-US" dirty="0" smtClean="0">
                <a:solidFill>
                  <a:srgbClr val="FF0000"/>
                </a:solidFill>
                <a:latin typeface="Constantia"/>
                <a:cs typeface="Constantia"/>
              </a:rPr>
              <a:t>“An optimist may see a light where there is none, </a:t>
            </a:r>
            <a:br>
              <a:rPr lang="en-US" dirty="0" smtClean="0">
                <a:solidFill>
                  <a:srgbClr val="FF0000"/>
                </a:solidFill>
                <a:latin typeface="Constantia"/>
                <a:cs typeface="Constantia"/>
              </a:rPr>
            </a:br>
            <a:r>
              <a:rPr lang="en-US" dirty="0" smtClean="0">
                <a:solidFill>
                  <a:srgbClr val="FF0000"/>
                </a:solidFill>
                <a:latin typeface="Constantia"/>
                <a:cs typeface="Constantia"/>
              </a:rPr>
              <a:t>But why must the pessimist always run to blow it out?” </a:t>
            </a:r>
            <a:br>
              <a:rPr lang="en-US" dirty="0" smtClean="0">
                <a:solidFill>
                  <a:srgbClr val="FF0000"/>
                </a:solidFill>
                <a:latin typeface="Constantia"/>
                <a:cs typeface="Constantia"/>
              </a:rPr>
            </a:br>
            <a:r>
              <a:rPr lang="en-US" dirty="0" smtClean="0">
                <a:solidFill>
                  <a:srgbClr val="FF0000"/>
                </a:solidFill>
                <a:latin typeface="Constantia"/>
                <a:cs typeface="Constantia"/>
              </a:rPr>
              <a:t/>
            </a:r>
            <a:br>
              <a:rPr lang="en-US" dirty="0" smtClean="0">
                <a:solidFill>
                  <a:srgbClr val="FF0000"/>
                </a:solidFill>
                <a:latin typeface="Constantia"/>
                <a:cs typeface="Constantia"/>
              </a:rPr>
            </a:br>
            <a:r>
              <a:rPr lang="en-US" sz="2700" dirty="0" smtClean="0">
                <a:solidFill>
                  <a:srgbClr val="FF0000"/>
                </a:solidFill>
                <a:latin typeface="Constantia"/>
                <a:cs typeface="Constantia"/>
              </a:rPr>
              <a:t>- Rene Descartes</a:t>
            </a:r>
            <a:r>
              <a:rPr lang="en-US" sz="2700" dirty="0" smtClean="0">
                <a:solidFill>
                  <a:srgbClr val="FF0000"/>
                </a:solidFill>
              </a:rPr>
              <a:t/>
            </a:r>
            <a:br>
              <a:rPr lang="en-US" sz="2700" dirty="0" smtClean="0">
                <a:solidFill>
                  <a:srgbClr val="FF0000"/>
                </a:solidFill>
              </a:rPr>
            </a:br>
            <a:endParaRPr lang="en-US" sz="2700" dirty="0">
              <a:solidFill>
                <a:srgbClr val="FF0000"/>
              </a:solidFill>
            </a:endParaRPr>
          </a:p>
        </p:txBody>
      </p:sp>
      <p:sp>
        <p:nvSpPr>
          <p:cNvPr id="5" name="TextBox 4"/>
          <p:cNvSpPr txBox="1"/>
          <p:nvPr/>
        </p:nvSpPr>
        <p:spPr>
          <a:xfrm>
            <a:off x="2304617" y="238945"/>
            <a:ext cx="4562203" cy="523220"/>
          </a:xfrm>
          <a:prstGeom prst="rect">
            <a:avLst/>
          </a:prstGeom>
          <a:noFill/>
        </p:spPr>
        <p:txBody>
          <a:bodyPr wrap="square" rtlCol="0">
            <a:spAutoFit/>
          </a:bodyPr>
          <a:lstStyle/>
          <a:p>
            <a:pPr algn="ctr"/>
            <a:r>
              <a:rPr lang="en-US" sz="2800" dirty="0" smtClean="0">
                <a:solidFill>
                  <a:schemeClr val="bg1"/>
                </a:solidFill>
                <a:latin typeface="Constantia"/>
                <a:cs typeface="Constantia"/>
              </a:rPr>
              <a:t>What Others </a:t>
            </a:r>
            <a:r>
              <a:rPr lang="en-US" sz="2800" dirty="0">
                <a:solidFill>
                  <a:schemeClr val="bg1"/>
                </a:solidFill>
                <a:latin typeface="Constantia"/>
                <a:cs typeface="Constantia"/>
              </a:rPr>
              <a:t>A</a:t>
            </a:r>
            <a:r>
              <a:rPr lang="en-US" sz="2800" dirty="0" smtClean="0">
                <a:solidFill>
                  <a:schemeClr val="bg1"/>
                </a:solidFill>
                <a:latin typeface="Constantia"/>
                <a:cs typeface="Constantia"/>
              </a:rPr>
              <a:t>re </a:t>
            </a:r>
            <a:r>
              <a:rPr lang="en-US" sz="2800" dirty="0">
                <a:solidFill>
                  <a:schemeClr val="bg1"/>
                </a:solidFill>
                <a:latin typeface="Constantia"/>
                <a:cs typeface="Constantia"/>
              </a:rPr>
              <a:t>S</a:t>
            </a:r>
            <a:r>
              <a:rPr lang="en-US" sz="2800" dirty="0" smtClean="0">
                <a:solidFill>
                  <a:schemeClr val="bg1"/>
                </a:solidFill>
                <a:latin typeface="Constantia"/>
                <a:cs typeface="Constantia"/>
              </a:rPr>
              <a:t>aying…</a:t>
            </a:r>
            <a:endParaRPr lang="en-US" sz="2800" dirty="0">
              <a:solidFill>
                <a:schemeClr val="bg1"/>
              </a:solidFill>
              <a:latin typeface="Constantia"/>
              <a:cs typeface="Constantia"/>
            </a:endParaRPr>
          </a:p>
        </p:txBody>
      </p:sp>
    </p:spTree>
    <p:extLst>
      <p:ext uri="{BB962C8B-B14F-4D97-AF65-F5344CB8AC3E}">
        <p14:creationId xmlns:p14="http://schemas.microsoft.com/office/powerpoint/2010/main" val="340133673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we be Optimistic towards our fellow Man/Christians?</a:t>
            </a:r>
            <a:endParaRPr lang="en-US" dirty="0"/>
          </a:p>
        </p:txBody>
      </p:sp>
      <p:sp>
        <p:nvSpPr>
          <p:cNvPr id="3" name="Content Placeholder 2"/>
          <p:cNvSpPr>
            <a:spLocks noGrp="1"/>
          </p:cNvSpPr>
          <p:nvPr>
            <p:ph idx="1"/>
          </p:nvPr>
        </p:nvSpPr>
        <p:spPr/>
        <p:txBody>
          <a:bodyPr>
            <a:normAutofit/>
          </a:bodyPr>
          <a:lstStyle/>
          <a:p>
            <a:r>
              <a:rPr lang="en-US" dirty="0" smtClean="0"/>
              <a:t>Can we be Pessimistic or Cynic towards are fellow Brethren?</a:t>
            </a:r>
          </a:p>
          <a:p>
            <a:pPr lvl="1"/>
            <a:r>
              <a:rPr lang="en-US" dirty="0" smtClean="0"/>
              <a:t>1 </a:t>
            </a:r>
            <a:r>
              <a:rPr lang="en-US" dirty="0" err="1" smtClean="0"/>
              <a:t>Jn</a:t>
            </a:r>
            <a:r>
              <a:rPr lang="en-US" dirty="0" smtClean="0"/>
              <a:t> 3:10</a:t>
            </a:r>
          </a:p>
          <a:p>
            <a:pPr lvl="1">
              <a:spcAft>
                <a:spcPts val="1000"/>
              </a:spcAft>
            </a:pPr>
            <a:r>
              <a:rPr lang="en-US" dirty="0" smtClean="0"/>
              <a:t>1 </a:t>
            </a:r>
            <a:r>
              <a:rPr lang="en-US" dirty="0" err="1" smtClean="0"/>
              <a:t>Jn</a:t>
            </a:r>
            <a:r>
              <a:rPr lang="en-US" dirty="0" smtClean="0"/>
              <a:t> 4:20</a:t>
            </a:r>
          </a:p>
          <a:p>
            <a:r>
              <a:rPr lang="en-US" dirty="0" smtClean="0"/>
              <a:t>Can we afford not to “Love Our Neighbor?”</a:t>
            </a:r>
          </a:p>
          <a:p>
            <a:pPr lvl="1"/>
            <a:r>
              <a:rPr lang="en-US" dirty="0" smtClean="0"/>
              <a:t>Mar 12:33</a:t>
            </a:r>
          </a:p>
          <a:p>
            <a:pPr marL="457200" lvl="1" indent="0">
              <a:buNone/>
            </a:pPr>
            <a:endParaRPr lang="en-US" dirty="0" smtClean="0"/>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37629782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we be Optimistic towards our fellow Man/Christians?</a:t>
            </a:r>
            <a:endParaRPr lang="en-US" dirty="0"/>
          </a:p>
        </p:txBody>
      </p:sp>
      <p:sp>
        <p:nvSpPr>
          <p:cNvPr id="3" name="Content Placeholder 2"/>
          <p:cNvSpPr>
            <a:spLocks noGrp="1"/>
          </p:cNvSpPr>
          <p:nvPr>
            <p:ph idx="1"/>
          </p:nvPr>
        </p:nvSpPr>
        <p:spPr>
          <a:xfrm>
            <a:off x="457200" y="2039241"/>
            <a:ext cx="8229600" cy="4525963"/>
          </a:xfrm>
        </p:spPr>
        <p:txBody>
          <a:bodyPr>
            <a:normAutofit/>
          </a:bodyPr>
          <a:lstStyle/>
          <a:p>
            <a:r>
              <a:rPr lang="en-US" dirty="0" smtClean="0"/>
              <a:t>How </a:t>
            </a:r>
            <a:r>
              <a:rPr lang="en-US" dirty="0"/>
              <a:t>does our attitude affect those around us?</a:t>
            </a:r>
          </a:p>
          <a:p>
            <a:pPr lvl="1"/>
            <a:r>
              <a:rPr lang="en-US" dirty="0"/>
              <a:t>If we are Negative, how can we be a Shining Light</a:t>
            </a:r>
            <a:r>
              <a:rPr lang="en-US" dirty="0" smtClean="0"/>
              <a:t>?</a:t>
            </a:r>
          </a:p>
          <a:p>
            <a:pPr lvl="2"/>
            <a:r>
              <a:rPr lang="en-US" dirty="0" smtClean="0"/>
              <a:t>Mat 5:16</a:t>
            </a:r>
          </a:p>
          <a:p>
            <a:pPr lvl="1"/>
            <a:r>
              <a:rPr lang="en-US" dirty="0" smtClean="0"/>
              <a:t>Will we come across as hypocrites?</a:t>
            </a:r>
          </a:p>
          <a:p>
            <a:pPr lvl="2"/>
            <a:r>
              <a:rPr lang="en-US" dirty="0" smtClean="0"/>
              <a:t>1 </a:t>
            </a:r>
            <a:r>
              <a:rPr lang="en-US" dirty="0" err="1" smtClean="0"/>
              <a:t>Jn</a:t>
            </a:r>
            <a:r>
              <a:rPr lang="en-US" dirty="0" smtClean="0"/>
              <a:t> 3:18</a:t>
            </a:r>
            <a:endParaRPr lang="en-US" dirty="0"/>
          </a:p>
          <a:p>
            <a:pPr lvl="1"/>
            <a:endParaRPr lang="en-US" dirty="0" smtClean="0"/>
          </a:p>
        </p:txBody>
      </p:sp>
      <p:sp>
        <p:nvSpPr>
          <p:cNvPr id="4" name="Footer Placeholder 3"/>
          <p:cNvSpPr>
            <a:spLocks noGrp="1"/>
          </p:cNvSpPr>
          <p:nvPr>
            <p:ph type="ftr" sz="quarter" idx="11"/>
          </p:nvPr>
        </p:nvSpPr>
        <p:spPr>
          <a:xfrm>
            <a:off x="1693189" y="6126165"/>
            <a:ext cx="5769383" cy="595312"/>
          </a:xfrm>
        </p:spPr>
        <p:txBody>
          <a:bodyPr/>
          <a:lstStyle/>
          <a:p>
            <a:r>
              <a:rPr lang="en-US" dirty="0" smtClean="0"/>
              <a:t>How does Optimism apply to our Christian Life?</a:t>
            </a:r>
            <a:endParaRPr lang="en-US" dirty="0"/>
          </a:p>
        </p:txBody>
      </p:sp>
    </p:spTree>
    <p:extLst>
      <p:ext uri="{BB962C8B-B14F-4D97-AF65-F5344CB8AC3E}">
        <p14:creationId xmlns:p14="http://schemas.microsoft.com/office/powerpoint/2010/main" val="1323311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2332</TotalTime>
  <Words>2228</Words>
  <Application>Microsoft Macintosh PowerPoint</Application>
  <PresentationFormat>On-screen Show (4:3)</PresentationFormat>
  <Paragraphs>244</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Optimism versus Pessimism  </vt:lpstr>
      <vt:lpstr>Overview</vt:lpstr>
      <vt:lpstr>Definitions</vt:lpstr>
      <vt:lpstr>Synonyms for Optimism</vt:lpstr>
      <vt:lpstr>Definitions</vt:lpstr>
      <vt:lpstr>Synonyms for Pessimism</vt:lpstr>
      <vt:lpstr>“An optimist may see a light where there is none,  But why must the pessimist always run to blow it out?”   - Rene Descartes </vt:lpstr>
      <vt:lpstr>Should we be Optimistic towards our fellow Man/Christians?</vt:lpstr>
      <vt:lpstr>Should we be Optimistic towards our fellow Man/Christians?</vt:lpstr>
      <vt:lpstr>Optimism Concerning Our Health</vt:lpstr>
      <vt:lpstr>Optimism Concerning Our Health</vt:lpstr>
      <vt:lpstr>Optimism &amp; Work of the Church</vt:lpstr>
      <vt:lpstr>Pessimism &amp; Growth of the Church</vt:lpstr>
      <vt:lpstr>Christians should be Optimistic because…</vt:lpstr>
      <vt:lpstr>“Optimism is a seed sown in the soil of faith; pessimism is a seed hoarded in the vault of doubt.”   - William Arthur Ward  </vt:lpstr>
      <vt:lpstr>Our Journey Through Life</vt:lpstr>
      <vt:lpstr>Our Journey Through Life</vt:lpstr>
      <vt:lpstr>“Optimism is the faith that leads to achievement. Nothing can be done without hope and confidence. ”   - Helen Keller  </vt:lpstr>
      <vt:lpstr>When Should We Pessimistic</vt:lpstr>
      <vt:lpstr>“A pessimist sees the difficulty in every opportunity; an optimist sees the opportunity in every difficulty.”   - Winston Churchill   </vt:lpstr>
      <vt:lpstr>“Don’t judge each day by the harvest you reap but by the seeds that you plant.”  - Robert Louis Stevenson </vt:lpstr>
      <vt:lpstr>In Closing</vt:lpstr>
      <vt:lpstr>God’s Plan of Salvation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Love</dc:creator>
  <cp:lastModifiedBy>James Love</cp:lastModifiedBy>
  <cp:revision>42</cp:revision>
  <cp:lastPrinted>2012-12-23T12:54:50Z</cp:lastPrinted>
  <dcterms:created xsi:type="dcterms:W3CDTF">2012-12-18T22:00:57Z</dcterms:created>
  <dcterms:modified xsi:type="dcterms:W3CDTF">2012-12-24T02:29:15Z</dcterms:modified>
</cp:coreProperties>
</file>